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jpg" ContentType="image/jpeg"/>
  <Default Extension="vml" ContentType="application/vnd.openxmlformats-officedocument.vmlDrawing"/>
  <Default Extension="rels" ContentType="application/vnd.openxmlformats-package.relationships+xml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9" r:id="rId1"/>
  </p:sldMasterIdLst>
  <p:notesMasterIdLst>
    <p:notesMasterId r:id="rId82"/>
  </p:notesMasterIdLst>
  <p:handoutMasterIdLst>
    <p:handoutMasterId r:id="rId83"/>
  </p:handoutMasterIdLst>
  <p:sldIdLst>
    <p:sldId id="559" r:id="rId2"/>
    <p:sldId id="558" r:id="rId3"/>
    <p:sldId id="562" r:id="rId4"/>
    <p:sldId id="603" r:id="rId5"/>
    <p:sldId id="604" r:id="rId6"/>
    <p:sldId id="475" r:id="rId7"/>
    <p:sldId id="616" r:id="rId8"/>
    <p:sldId id="445" r:id="rId9"/>
    <p:sldId id="446" r:id="rId10"/>
    <p:sldId id="495" r:id="rId11"/>
    <p:sldId id="487" r:id="rId12"/>
    <p:sldId id="486" r:id="rId13"/>
    <p:sldId id="476" r:id="rId14"/>
    <p:sldId id="557" r:id="rId15"/>
    <p:sldId id="632" r:id="rId16"/>
    <p:sldId id="615" r:id="rId17"/>
    <p:sldId id="570" r:id="rId18"/>
    <p:sldId id="571" r:id="rId19"/>
    <p:sldId id="573" r:id="rId20"/>
    <p:sldId id="623" r:id="rId21"/>
    <p:sldId id="584" r:id="rId22"/>
    <p:sldId id="585" r:id="rId23"/>
    <p:sldId id="586" r:id="rId24"/>
    <p:sldId id="622" r:id="rId25"/>
    <p:sldId id="624" r:id="rId26"/>
    <p:sldId id="625" r:id="rId27"/>
    <p:sldId id="569" r:id="rId28"/>
    <p:sldId id="621" r:id="rId29"/>
    <p:sldId id="568" r:id="rId30"/>
    <p:sldId id="478" r:id="rId31"/>
    <p:sldId id="508" r:id="rId32"/>
    <p:sldId id="519" r:id="rId33"/>
    <p:sldId id="521" r:id="rId34"/>
    <p:sldId id="520" r:id="rId35"/>
    <p:sldId id="522" r:id="rId36"/>
    <p:sldId id="523" r:id="rId37"/>
    <p:sldId id="525" r:id="rId38"/>
    <p:sldId id="526" r:id="rId39"/>
    <p:sldId id="509" r:id="rId40"/>
    <p:sldId id="510" r:id="rId41"/>
    <p:sldId id="513" r:id="rId42"/>
    <p:sldId id="511" r:id="rId43"/>
    <p:sldId id="512" r:id="rId44"/>
    <p:sldId id="555" r:id="rId45"/>
    <p:sldId id="556" r:id="rId46"/>
    <p:sldId id="516" r:id="rId47"/>
    <p:sldId id="517" r:id="rId48"/>
    <p:sldId id="518" r:id="rId49"/>
    <p:sldId id="524" r:id="rId50"/>
    <p:sldId id="534" r:id="rId51"/>
    <p:sldId id="617" r:id="rId52"/>
    <p:sldId id="620" r:id="rId53"/>
    <p:sldId id="618" r:id="rId54"/>
    <p:sldId id="619" r:id="rId55"/>
    <p:sldId id="626" r:id="rId56"/>
    <p:sldId id="578" r:id="rId57"/>
    <p:sldId id="579" r:id="rId58"/>
    <p:sldId id="581" r:id="rId59"/>
    <p:sldId id="640" r:id="rId60"/>
    <p:sldId id="627" r:id="rId61"/>
    <p:sldId id="633" r:id="rId62"/>
    <p:sldId id="588" r:id="rId63"/>
    <p:sldId id="589" r:id="rId64"/>
    <p:sldId id="590" r:id="rId65"/>
    <p:sldId id="591" r:id="rId66"/>
    <p:sldId id="636" r:id="rId67"/>
    <p:sldId id="593" r:id="rId68"/>
    <p:sldId id="635" r:id="rId69"/>
    <p:sldId id="637" r:id="rId70"/>
    <p:sldId id="638" r:id="rId71"/>
    <p:sldId id="634" r:id="rId72"/>
    <p:sldId id="646" r:id="rId73"/>
    <p:sldId id="602" r:id="rId74"/>
    <p:sldId id="587" r:id="rId75"/>
    <p:sldId id="644" r:id="rId76"/>
    <p:sldId id="639" r:id="rId77"/>
    <p:sldId id="642" r:id="rId78"/>
    <p:sldId id="645" r:id="rId79"/>
    <p:sldId id="643" r:id="rId80"/>
    <p:sldId id="641" r:id="rId81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3AFF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83" autoAdjust="0"/>
    <p:restoredTop sz="79294" autoAdjust="0"/>
  </p:normalViewPr>
  <p:slideViewPr>
    <p:cSldViewPr>
      <p:cViewPr>
        <p:scale>
          <a:sx n="114" d="100"/>
          <a:sy n="114" d="100"/>
        </p:scale>
        <p:origin x="600" y="1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handoutMaster" Target="handoutMasters/handoutMaster1.xml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Relationship Id="rId2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2.jpe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jpg>
</file>

<file path=ppt/media/image33.jpg>
</file>

<file path=ppt/media/image35.tiff>
</file>

<file path=ppt/media/image36.tiff>
</file>

<file path=ppt/media/image37.tiff>
</file>

<file path=ppt/media/image38.png>
</file>

<file path=ppt/media/image4.png>
</file>

<file path=ppt/media/image40.png>
</file>

<file path=ppt/media/image41.png>
</file>

<file path=ppt/media/image42.jpg>
</file>

<file path=ppt/media/image43.jpg>
</file>

<file path=ppt/media/image44.jpg>
</file>

<file path=ppt/media/image45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8CD775-A614-FA4B-B499-318558405AFC}" type="slidenum">
              <a:rPr lang="en-US"/>
              <a:pPr/>
              <a:t>44</a:t>
            </a:fld>
            <a:endParaRPr lang="en-US"/>
          </a:p>
        </p:txBody>
      </p:sp>
      <p:sp>
        <p:nvSpPr>
          <p:cNvPr id="15155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075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r>
              <a:rPr lang="en-US" baseline="0" dirty="0" smtClean="0"/>
              <a:t> to Chris Potts for permission to use figure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34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1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022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4C4168-19FF-4243-A01A-3F1F1A980A64}" type="slidenum">
              <a:rPr lang="en-US"/>
              <a:pPr/>
              <a:t>3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83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BA8A9B-B6DA-A84B-8911-91BD7649D571}" type="slidenum">
              <a:rPr lang="en-US"/>
              <a:pPr/>
              <a:t>17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marL="228600" indent="-2286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06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65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94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8CD775-A614-FA4B-B499-318558405AFC}" type="slidenum">
              <a:rPr lang="en-US"/>
              <a:pPr/>
              <a:t>43</a:t>
            </a:fld>
            <a:endParaRPr lang="en-US"/>
          </a:p>
        </p:txBody>
      </p:sp>
      <p:sp>
        <p:nvSpPr>
          <p:cNvPr id="15155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9" name="Picture 8" descr="wordcloud2.jpg"/>
          <p:cNvPicPr>
            <a:picLocks noChangeAspect="1"/>
          </p:cNvPicPr>
          <p:nvPr userDrawn="1"/>
        </p:nvPicPr>
        <p:blipFill rotWithShape="1">
          <a:blip r:embed="rId2"/>
          <a:srcRect l="19740" t="8415" r="20308" b="8153"/>
          <a:stretch/>
        </p:blipFill>
        <p:spPr>
          <a:xfrm>
            <a:off x="781451" y="165818"/>
            <a:ext cx="2647549" cy="4768132"/>
          </a:xfrm>
          <a:prstGeom prst="rect">
            <a:avLst/>
          </a:prstGeom>
        </p:spPr>
      </p:pic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21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DFA8D9-15F1-AF4D-8149-0C26EB27A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9450" y="285750"/>
            <a:ext cx="2114550" cy="44005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5750"/>
            <a:ext cx="619125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7BED9-9427-674C-8047-314E304C86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81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Nar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8580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51816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286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706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858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17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2BDC8F-D922-0A4E-AAA0-9C7D97FF3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468630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7A63A-31A1-2C4C-95AA-A445DBCAB17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13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C7101-16EA-C942-850C-355264FDE9E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7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343150"/>
            <a:ext cx="3008313" cy="22514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729988-E849-C549-AA67-252EA40F09C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1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7882B1-C6D6-A945-BB8B-B7B1B12471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352550"/>
            <a:ext cx="7772400" cy="33337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43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048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1" r:id="rId13"/>
    <p:sldLayoutId id="2147483712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2pPr>
      <a:lvl3pPr marL="1028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371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4pPr>
      <a:lvl5pPr marL="17145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pitt.edu/mpqa/subj_lexicon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uic.edu/~liub/FBS/sentiment-analysis.html" TargetMode="External"/><Relationship Id="rId3" Type="http://schemas.openxmlformats.org/officeDocument/2006/relationships/hyperlink" Target="http://www.cs.uic.edu/~liub/FBS/opinion-lexicon-English.rar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entiwordnet.isti.cnr.it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http://creativecommons.org/licenses/by-nc-nd/3.0/deed.en_U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umanities.mcmaster.ca/~vickup/Warriner-etal-BRM-2013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4" Type="http://schemas.openxmlformats.org/officeDocument/2006/relationships/hyperlink" Target="http://creativecommons.org/licenses/by-nc-nd/3.0/deed.en_U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umanities.mcmaster.ca/~vickup/Brysbaert-BRM-2013.pd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4" Type="http://schemas.openxmlformats.org/officeDocument/2006/relationships/hyperlink" Target="http://creativecommons.org/licenses/by-nc-nd/3.0/deed.en_U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umanities.mcmaster.ca/~vickup/Brysbaert-BRM-2013.pdf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package" Target="../embeddings/Microsoft_Excel_Worksheet1.xlsx"/><Relationship Id="rId5" Type="http://schemas.openxmlformats.org/officeDocument/2006/relationships/image" Target="../media/image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4.emf"/><Relationship Id="rId6" Type="http://schemas.openxmlformats.org/officeDocument/2006/relationships/oleObject" Target="../embeddings/oleObject4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16.emf"/><Relationship Id="rId5" Type="http://schemas.openxmlformats.org/officeDocument/2006/relationships/oleObject" Target="../embeddings/oleObject7.bin"/><Relationship Id="rId6" Type="http://schemas.openxmlformats.org/officeDocument/2006/relationships/image" Target="../media/image17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8.emf"/><Relationship Id="rId9" Type="http://schemas.openxmlformats.org/officeDocument/2006/relationships/oleObject" Target="../embeddings/oleObject9.bin"/><Relationship Id="rId10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22.png"/><Relationship Id="rId5" Type="http://schemas.openxmlformats.org/officeDocument/2006/relationships/oleObject" Target="../embeddings/oleObject10.bin"/><Relationship Id="rId6" Type="http://schemas.openxmlformats.org/officeDocument/2006/relationships/image" Target="../media/image20.emf"/><Relationship Id="rId7" Type="http://schemas.openxmlformats.org/officeDocument/2006/relationships/oleObject" Target="../embeddings/oleObject11.bin"/><Relationship Id="rId8" Type="http://schemas.openxmlformats.org/officeDocument/2006/relationships/image" Target="../media/image2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1.jpg"/><Relationship Id="rId12" Type="http://schemas.openxmlformats.org/officeDocument/2006/relationships/image" Target="../media/image32.jpg"/><Relationship Id="rId13" Type="http://schemas.openxmlformats.org/officeDocument/2006/relationships/image" Target="../media/image33.jpg"/><Relationship Id="rId1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Relationship Id="rId4" Type="http://schemas.openxmlformats.org/officeDocument/2006/relationships/image" Target="../media/image24.jpg"/><Relationship Id="rId5" Type="http://schemas.openxmlformats.org/officeDocument/2006/relationships/image" Target="../media/image25.jpg"/><Relationship Id="rId6" Type="http://schemas.openxmlformats.org/officeDocument/2006/relationships/image" Target="../media/image26.jpg"/><Relationship Id="rId7" Type="http://schemas.openxmlformats.org/officeDocument/2006/relationships/image" Target="../media/image27.jpg"/><Relationship Id="rId8" Type="http://schemas.openxmlformats.org/officeDocument/2006/relationships/image" Target="../media/image28.jpg"/><Relationship Id="rId9" Type="http://schemas.openxmlformats.org/officeDocument/2006/relationships/image" Target="../media/image29.jpg"/><Relationship Id="rId10" Type="http://schemas.openxmlformats.org/officeDocument/2006/relationships/image" Target="../media/image30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tif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tif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tif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jpg"/><Relationship Id="rId3" Type="http://schemas.openxmlformats.org/officeDocument/2006/relationships/image" Target="../media/image43.jp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jpg"/><Relationship Id="rId3" Type="http://schemas.openxmlformats.org/officeDocument/2006/relationships/image" Target="../media/image45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4" Type="http://schemas.openxmlformats.org/officeDocument/2006/relationships/hyperlink" Target="http://www.wjh.harvard.edu/~inquirer/inquirerbasic.xl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jh.harvard.edu/~inquirer" TargetMode="Externa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iwc.ne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876550"/>
            <a:ext cx="47244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Affective, Sentimental, and Connotative Meaning in the Lexicon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8629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MPQA Subjectivity Cues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534400" cy="2514600"/>
          </a:xfrm>
        </p:spPr>
        <p:txBody>
          <a:bodyPr/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http://www.cs.pitt.edu/mpqa/</a:t>
            </a:r>
            <a:r>
              <a:rPr lang="en-US" dirty="0" smtClean="0">
                <a:hlinkClick r:id="rId2"/>
              </a:rPr>
              <a:t>subj_lexicon.html</a:t>
            </a:r>
            <a:endParaRPr lang="en-US" dirty="0" smtClean="0"/>
          </a:p>
          <a:p>
            <a:r>
              <a:rPr lang="en-US" dirty="0" smtClean="0"/>
              <a:t>6885 words from 8221 lemmas</a:t>
            </a:r>
          </a:p>
          <a:p>
            <a:pPr lvl="1"/>
            <a:r>
              <a:rPr lang="en-US" dirty="0" smtClean="0"/>
              <a:t>2718 positive</a:t>
            </a:r>
          </a:p>
          <a:p>
            <a:pPr lvl="1"/>
            <a:r>
              <a:rPr lang="en-US" dirty="0" smtClean="0"/>
              <a:t>4912 negative</a:t>
            </a:r>
          </a:p>
          <a:p>
            <a:r>
              <a:rPr lang="en-US" dirty="0" smtClean="0"/>
              <a:t>Each word annotated for intensity (strong, weak)</a:t>
            </a:r>
          </a:p>
          <a:p>
            <a:r>
              <a:rPr lang="en-US" smtClean="0"/>
              <a:t>GNU GPL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>
                <a:solidFill>
                  <a:srgbClr val="28817A"/>
                </a:solidFill>
              </a:rPr>
              <a:t>Theresa</a:t>
            </a:r>
            <a:r>
              <a:rPr lang="pl-PL" sz="1200" dirty="0">
                <a:solidFill>
                  <a:srgbClr val="28817A"/>
                </a:solidFill>
              </a:rPr>
              <a:t> Wilson, </a:t>
            </a:r>
            <a:r>
              <a:rPr lang="pl-PL" sz="1200" dirty="0" err="1">
                <a:solidFill>
                  <a:srgbClr val="28817A"/>
                </a:solidFill>
              </a:rPr>
              <a:t>Janyce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Wiebe</a:t>
            </a:r>
            <a:r>
              <a:rPr lang="pl-PL" sz="1200" dirty="0">
                <a:solidFill>
                  <a:srgbClr val="28817A"/>
                </a:solidFill>
              </a:rPr>
              <a:t>, and Paul Hoffmann (2005). </a:t>
            </a:r>
            <a:r>
              <a:rPr lang="pl-PL" sz="1200" dirty="0" err="1">
                <a:solidFill>
                  <a:srgbClr val="28817A"/>
                </a:solidFill>
              </a:rPr>
              <a:t>Recognizing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Contextual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Polarity</a:t>
            </a:r>
            <a:r>
              <a:rPr lang="pl-PL" sz="1200" dirty="0">
                <a:solidFill>
                  <a:srgbClr val="28817A"/>
                </a:solidFill>
              </a:rPr>
              <a:t> in </a:t>
            </a:r>
          </a:p>
          <a:p>
            <a:r>
              <a:rPr lang="pl-PL" sz="1200" dirty="0" err="1">
                <a:solidFill>
                  <a:srgbClr val="28817A"/>
                </a:solidFill>
              </a:rPr>
              <a:t>Phrase</a:t>
            </a:r>
            <a:r>
              <a:rPr lang="pl-PL" sz="1200" dirty="0">
                <a:solidFill>
                  <a:srgbClr val="28817A"/>
                </a:solidFill>
              </a:rPr>
              <a:t>-Level </a:t>
            </a:r>
            <a:r>
              <a:rPr lang="pl-PL" sz="1200" dirty="0" err="1">
                <a:solidFill>
                  <a:srgbClr val="28817A"/>
                </a:solidFill>
              </a:rPr>
              <a:t>Sentiment</a:t>
            </a:r>
            <a:r>
              <a:rPr lang="pl-PL" sz="1200" dirty="0">
                <a:solidFill>
                  <a:srgbClr val="28817A"/>
                </a:solidFill>
              </a:rPr>
              <a:t> Analysis. Proc. of HLT-EMNLP-2005</a:t>
            </a:r>
            <a:r>
              <a:rPr lang="pl-PL" sz="1200" dirty="0" smtClean="0">
                <a:solidFill>
                  <a:srgbClr val="28817A"/>
                </a:solidFill>
              </a:rPr>
              <a:t>.</a:t>
            </a:r>
          </a:p>
          <a:p>
            <a:endParaRPr lang="pl-PL" sz="1200" dirty="0">
              <a:solidFill>
                <a:srgbClr val="28817A"/>
              </a:solidFill>
            </a:endParaRPr>
          </a:p>
          <a:p>
            <a:r>
              <a:rPr lang="en-US" sz="1200" dirty="0" err="1">
                <a:solidFill>
                  <a:srgbClr val="28817A"/>
                </a:solidFill>
              </a:rPr>
              <a:t>Riloff</a:t>
            </a:r>
            <a:r>
              <a:rPr lang="en-US" sz="1200" dirty="0">
                <a:solidFill>
                  <a:srgbClr val="28817A"/>
                </a:solidFill>
              </a:rPr>
              <a:t> and </a:t>
            </a:r>
            <a:r>
              <a:rPr lang="en-US" sz="1200" dirty="0" err="1">
                <a:solidFill>
                  <a:srgbClr val="28817A"/>
                </a:solidFill>
              </a:rPr>
              <a:t>Wiebe</a:t>
            </a:r>
            <a:r>
              <a:rPr lang="en-US" sz="1200" dirty="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303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Liu Opinion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038350"/>
            <a:ext cx="8534400" cy="3333750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Bing Liu's Page on Opinion Mining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http://www.cs.uic.edu/~liub/FBS/opinion-lexicon-</a:t>
            </a:r>
            <a:r>
              <a:rPr lang="en-US" dirty="0" smtClean="0">
                <a:hlinkClick r:id="rId3"/>
              </a:rPr>
              <a:t>English.rar</a:t>
            </a:r>
            <a:endParaRPr lang="en-US" dirty="0" smtClean="0"/>
          </a:p>
          <a:p>
            <a:endParaRPr lang="en-US" dirty="0" smtClean="0"/>
          </a:p>
          <a:p>
            <a:r>
              <a:rPr lang="en-US" sz="2800" dirty="0" smtClean="0"/>
              <a:t>6786 words</a:t>
            </a:r>
            <a:endParaRPr lang="en-US" sz="2800" dirty="0"/>
          </a:p>
          <a:p>
            <a:pPr lvl="1"/>
            <a:r>
              <a:rPr lang="en-US" sz="2400" dirty="0" smtClean="0"/>
              <a:t>2006 positive</a:t>
            </a:r>
          </a:p>
          <a:p>
            <a:pPr lvl="1"/>
            <a:r>
              <a:rPr lang="en-US" sz="2400" dirty="0" smtClean="0"/>
              <a:t>4783 negative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09295" y="1123950"/>
            <a:ext cx="7662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rgbClr val="28817A"/>
                </a:solidFill>
                <a:latin typeface="+mn-lt"/>
              </a:rPr>
              <a:t>Minqing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Hu and Bing Liu.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Mining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and Summarizing Customer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Reviews. ACM SIGKDD-2004.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303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95250"/>
            <a:ext cx="7772400" cy="857250"/>
          </a:xfrm>
        </p:spPr>
        <p:txBody>
          <a:bodyPr/>
          <a:lstStyle/>
          <a:p>
            <a:r>
              <a:rPr lang="en-US" dirty="0" err="1" smtClean="0"/>
              <a:t>SentiWordNet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819150"/>
            <a:ext cx="7924800" cy="3429000"/>
          </a:xfrm>
        </p:spPr>
        <p:txBody>
          <a:bodyPr/>
          <a:lstStyle/>
          <a:p>
            <a:pPr marL="457200" lvl="1" indent="0">
              <a:buNone/>
            </a:pPr>
            <a:r>
              <a:rPr lang="it-IT" sz="1600" dirty="0">
                <a:solidFill>
                  <a:srgbClr val="28817A"/>
                </a:solidFill>
              </a:rPr>
              <a:t>Stefano </a:t>
            </a:r>
            <a:r>
              <a:rPr lang="it-IT" sz="1600" dirty="0" err="1">
                <a:solidFill>
                  <a:srgbClr val="28817A"/>
                </a:solidFill>
              </a:rPr>
              <a:t>Baccianella</a:t>
            </a:r>
            <a:r>
              <a:rPr lang="it-IT" sz="1600" dirty="0">
                <a:solidFill>
                  <a:srgbClr val="28817A"/>
                </a:solidFill>
              </a:rPr>
              <a:t>, Andrea Esuli, and Fabrizio Sebastiani. </a:t>
            </a:r>
            <a:r>
              <a:rPr lang="it-IT" sz="1600" dirty="0" smtClean="0">
                <a:solidFill>
                  <a:srgbClr val="28817A"/>
                </a:solidFill>
              </a:rPr>
              <a:t>2010 SENTIWORDNET </a:t>
            </a:r>
            <a:r>
              <a:rPr lang="it-IT" sz="1600" dirty="0">
                <a:solidFill>
                  <a:srgbClr val="28817A"/>
                </a:solidFill>
              </a:rPr>
              <a:t>3.0: An </a:t>
            </a:r>
            <a:r>
              <a:rPr lang="it-IT" sz="1600" dirty="0" err="1">
                <a:solidFill>
                  <a:srgbClr val="28817A"/>
                </a:solidFill>
              </a:rPr>
              <a:t>Enhanced</a:t>
            </a:r>
            <a:r>
              <a:rPr lang="it-IT" sz="1600" dirty="0">
                <a:solidFill>
                  <a:srgbClr val="28817A"/>
                </a:solidFill>
              </a:rPr>
              <a:t> </a:t>
            </a:r>
            <a:r>
              <a:rPr lang="it-IT" sz="1600" dirty="0" err="1">
                <a:solidFill>
                  <a:srgbClr val="28817A"/>
                </a:solidFill>
              </a:rPr>
              <a:t>Lexical</a:t>
            </a:r>
            <a:r>
              <a:rPr lang="it-IT" sz="1600" dirty="0">
                <a:solidFill>
                  <a:srgbClr val="28817A"/>
                </a:solidFill>
              </a:rPr>
              <a:t> </a:t>
            </a:r>
            <a:r>
              <a:rPr lang="it-IT" sz="1600" dirty="0" smtClean="0">
                <a:solidFill>
                  <a:srgbClr val="28817A"/>
                </a:solidFill>
              </a:rPr>
              <a:t>Resource for </a:t>
            </a:r>
            <a:r>
              <a:rPr lang="it-IT" sz="1600" dirty="0" err="1">
                <a:solidFill>
                  <a:srgbClr val="28817A"/>
                </a:solidFill>
              </a:rPr>
              <a:t>Sentiment</a:t>
            </a:r>
            <a:r>
              <a:rPr lang="it-IT" sz="1600" dirty="0">
                <a:solidFill>
                  <a:srgbClr val="28817A"/>
                </a:solidFill>
              </a:rPr>
              <a:t> Analysis and Opinion </a:t>
            </a:r>
            <a:r>
              <a:rPr lang="it-IT" sz="1600" dirty="0" err="1">
                <a:solidFill>
                  <a:srgbClr val="28817A"/>
                </a:solidFill>
              </a:rPr>
              <a:t>Mining</a:t>
            </a:r>
            <a:r>
              <a:rPr lang="it-IT" sz="1600" dirty="0">
                <a:solidFill>
                  <a:srgbClr val="28817A"/>
                </a:solidFill>
              </a:rPr>
              <a:t>. </a:t>
            </a:r>
            <a:r>
              <a:rPr lang="it-IT" sz="1600" dirty="0" smtClean="0">
                <a:solidFill>
                  <a:srgbClr val="28817A"/>
                </a:solidFill>
              </a:rPr>
              <a:t>LREC-2010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pl-PL" dirty="0">
                <a:hlinkClick r:id="rId2"/>
              </a:rPr>
              <a:t>http://sentiwordnet.isti.cnr.it</a:t>
            </a:r>
            <a:r>
              <a:rPr lang="pl-PL" dirty="0" smtClean="0">
                <a:hlinkClick r:id="rId2"/>
              </a:rPr>
              <a:t>/</a:t>
            </a:r>
            <a:endParaRPr lang="pl-PL" dirty="0" smtClean="0"/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All </a:t>
            </a:r>
            <a:r>
              <a:rPr lang="en-US" dirty="0" err="1" smtClean="0"/>
              <a:t>WordNet</a:t>
            </a:r>
            <a:r>
              <a:rPr lang="en-US" dirty="0" smtClean="0"/>
              <a:t> </a:t>
            </a:r>
            <a:r>
              <a:rPr lang="en-US" dirty="0" err="1"/>
              <a:t>synsets</a:t>
            </a:r>
            <a:r>
              <a:rPr lang="en-US" dirty="0"/>
              <a:t> </a:t>
            </a:r>
            <a:r>
              <a:rPr lang="en-US" dirty="0" smtClean="0"/>
              <a:t>automatically annotated for degrees </a:t>
            </a:r>
            <a:r>
              <a:rPr lang="en-US" dirty="0"/>
              <a:t>of positivity</a:t>
            </a:r>
            <a:r>
              <a:rPr lang="en-US" dirty="0" smtClean="0"/>
              <a:t>, negativity, and neutrality/objectiveness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 </a:t>
            </a:r>
            <a:r>
              <a:rPr lang="en-US" dirty="0"/>
              <a:t>[estimable(J,3)</a:t>
            </a:r>
            <a:r>
              <a:rPr lang="en-US" dirty="0" smtClean="0"/>
              <a:t>] “</a:t>
            </a:r>
            <a:r>
              <a:rPr lang="en-US" dirty="0"/>
              <a:t>may be computed or estimated” </a:t>
            </a:r>
          </a:p>
          <a:p>
            <a:pPr marL="0" lvl="1" indent="0">
              <a:buClr>
                <a:srgbClr val="CC0000"/>
              </a:buClr>
              <a:buNone/>
            </a:pPr>
            <a:r>
              <a:rPr lang="en-US" dirty="0" smtClean="0">
                <a:latin typeface="Courier"/>
                <a:cs typeface="Courier"/>
              </a:rPr>
              <a:t>	</a:t>
            </a:r>
            <a:r>
              <a:rPr lang="en-US" dirty="0" err="1" smtClean="0">
                <a:latin typeface="Courier"/>
                <a:cs typeface="Courier"/>
              </a:rPr>
              <a:t>Pos</a:t>
            </a:r>
            <a:r>
              <a:rPr lang="en-US" dirty="0" smtClean="0">
                <a:latin typeface="Courier"/>
                <a:cs typeface="Courier"/>
              </a:rPr>
              <a:t>  0   </a:t>
            </a:r>
            <a:r>
              <a:rPr lang="en-US" dirty="0" err="1" smtClean="0">
                <a:latin typeface="Courier"/>
                <a:cs typeface="Courier"/>
              </a:rPr>
              <a:t>Neg</a:t>
            </a:r>
            <a:r>
              <a:rPr lang="en-US" dirty="0" smtClean="0">
                <a:latin typeface="Courier"/>
                <a:cs typeface="Courier"/>
              </a:rPr>
              <a:t> 0   </a:t>
            </a:r>
            <a:r>
              <a:rPr lang="en-US" dirty="0" err="1" smtClean="0">
                <a:latin typeface="Courier"/>
                <a:cs typeface="Courier"/>
              </a:rPr>
              <a:t>Obj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1 </a:t>
            </a:r>
            <a:endParaRPr lang="en-US" dirty="0" smtClean="0">
              <a:latin typeface="Courier"/>
              <a:cs typeface="Courier"/>
            </a:endParaRPr>
          </a:p>
          <a:p>
            <a:pPr marL="342900" lvl="1" indent="-342900">
              <a:buClr>
                <a:srgbClr val="CC0000"/>
              </a:buClr>
            </a:pPr>
            <a:r>
              <a:rPr lang="en-US" dirty="0" smtClean="0"/>
              <a:t>[</a:t>
            </a:r>
            <a:r>
              <a:rPr lang="en-US" dirty="0"/>
              <a:t>estimable(J,1)] </a:t>
            </a:r>
            <a:r>
              <a:rPr lang="en-US" dirty="0" smtClean="0"/>
              <a:t>“</a:t>
            </a:r>
            <a:r>
              <a:rPr lang="en-US" dirty="0"/>
              <a:t>deserving of respect or high regard</a:t>
            </a:r>
            <a:r>
              <a:rPr lang="en-US" dirty="0" smtClean="0"/>
              <a:t>” </a:t>
            </a:r>
          </a:p>
          <a:p>
            <a:pPr marL="0" lvl="1" indent="0">
              <a:buClr>
                <a:srgbClr val="CC0000"/>
              </a:buClr>
              <a:buNone/>
            </a:pPr>
            <a:r>
              <a:rPr lang="en-US" dirty="0" smtClean="0">
                <a:latin typeface="Courier"/>
                <a:cs typeface="Courier"/>
              </a:rPr>
              <a:t>	</a:t>
            </a:r>
            <a:r>
              <a:rPr lang="en-US" dirty="0" err="1" smtClean="0">
                <a:latin typeface="Courier"/>
                <a:cs typeface="Courier"/>
              </a:rPr>
              <a:t>Pos</a:t>
            </a:r>
            <a:r>
              <a:rPr lang="en-US" dirty="0" smtClean="0">
                <a:latin typeface="Courier"/>
                <a:cs typeface="Courier"/>
              </a:rPr>
              <a:t> .75  </a:t>
            </a:r>
            <a:r>
              <a:rPr lang="en-US" dirty="0" err="1" smtClean="0">
                <a:latin typeface="Courier"/>
                <a:cs typeface="Courier"/>
              </a:rPr>
              <a:t>Neg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0 </a:t>
            </a:r>
            <a:r>
              <a:rPr lang="en-US" dirty="0" smtClean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Obj</a:t>
            </a:r>
            <a:r>
              <a:rPr lang="en-US" dirty="0">
                <a:latin typeface="Courier"/>
                <a:cs typeface="Courier"/>
              </a:rPr>
              <a:t> .25 </a:t>
            </a:r>
          </a:p>
          <a:p>
            <a:pPr marL="342900" lvl="1" indent="-342900">
              <a:buClr>
                <a:srgbClr val="CC0000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29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43655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Other Affective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20795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an </a:t>
            </a:r>
            <a:r>
              <a:rPr lang="en-US" sz="1800" dirty="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77859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families of theories of emotion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Atomic basic emotions</a:t>
            </a:r>
          </a:p>
          <a:p>
            <a:pPr lvl="1"/>
            <a:r>
              <a:rPr lang="en-US" dirty="0" smtClean="0"/>
              <a:t>A finite list of 6 or 8, from which others are generated</a:t>
            </a:r>
          </a:p>
          <a:p>
            <a:r>
              <a:rPr lang="en-US" dirty="0" smtClean="0"/>
              <a:t>Dimensions of emotion</a:t>
            </a:r>
          </a:p>
          <a:p>
            <a:pPr lvl="1"/>
            <a:r>
              <a:rPr lang="en-US" dirty="0" smtClean="0"/>
              <a:t>Valence (positive negative)</a:t>
            </a:r>
          </a:p>
          <a:p>
            <a:pPr lvl="1"/>
            <a:r>
              <a:rPr lang="en-US" dirty="0" smtClean="0"/>
              <a:t>Arousal (strong, weak)</a:t>
            </a:r>
          </a:p>
          <a:p>
            <a:pPr lvl="1"/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80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3" descr="MyersPsy8e_fi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2809" y="1352550"/>
            <a:ext cx="6173391" cy="3721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79" name="Rectangle 4"/>
          <p:cNvSpPr>
            <a:spLocks noRot="1" noChangeArrowheads="1"/>
          </p:cNvSpPr>
          <p:nvPr/>
        </p:nvSpPr>
        <p:spPr bwMode="auto">
          <a:xfrm>
            <a:off x="76200" y="228600"/>
            <a:ext cx="8686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4000" b="1" dirty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Ekman’s 6 basic </a:t>
            </a:r>
            <a:r>
              <a:rPr lang="en-US" sz="4000" b="1" dirty="0" smtClean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emotions:</a:t>
            </a:r>
            <a:endParaRPr lang="en-US" sz="4000" b="1" dirty="0">
              <a:solidFill>
                <a:srgbClr val="660033"/>
              </a:solidFill>
              <a:latin typeface="+mj-lt"/>
              <a:ea typeface="Verdana" charset="0"/>
              <a:cs typeface="Verdana" charset="0"/>
            </a:endParaRPr>
          </a:p>
          <a:p>
            <a:pPr marL="0" lvl="2" algn="ctr"/>
            <a:r>
              <a:rPr lang="en-GB" sz="3200" b="1" dirty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Surprise, happiness, anger, fear, disgust, </a:t>
            </a:r>
            <a:r>
              <a:rPr lang="en-GB" sz="3200" b="1" dirty="0" smtClean="0">
                <a:solidFill>
                  <a:srgbClr val="660033"/>
                </a:solidFill>
                <a:latin typeface="+mj-lt"/>
                <a:ea typeface="Verdana" charset="0"/>
                <a:cs typeface="Verdana" charset="0"/>
              </a:rPr>
              <a:t>sadness</a:t>
            </a:r>
            <a:endParaRPr lang="en-GB" sz="3200" b="1" dirty="0">
              <a:solidFill>
                <a:srgbClr val="660033"/>
              </a:solidFill>
              <a:latin typeface="+mj-lt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533400" y="197454"/>
            <a:ext cx="8610600" cy="513436"/>
          </a:xfrm>
        </p:spPr>
        <p:txBody>
          <a:bodyPr/>
          <a:lstStyle/>
          <a:p>
            <a:r>
              <a:rPr lang="en-US" smtClean="0"/>
              <a:t>Valence/Arousal Dimensions</a:t>
            </a:r>
            <a:endParaRPr lang="en-US" dirty="0"/>
          </a:p>
        </p:txBody>
      </p:sp>
      <p:sp>
        <p:nvSpPr>
          <p:cNvPr id="2150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28600" y="742950"/>
            <a:ext cx="8915400" cy="289684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High arousal, low pleasure</a:t>
            </a:r>
            <a:r>
              <a:rPr lang="en-US" dirty="0" smtClean="0"/>
              <a:t>                     </a:t>
            </a:r>
            <a:r>
              <a:rPr lang="en-US" dirty="0" smtClean="0">
                <a:solidFill>
                  <a:srgbClr val="113AFF"/>
                </a:solidFill>
              </a:rPr>
              <a:t>High arousal, high pleasure</a:t>
            </a:r>
          </a:p>
          <a:p>
            <a:pPr marL="0" indent="0">
              <a:buNone/>
            </a:pPr>
            <a:r>
              <a:rPr lang="en-US" dirty="0" smtClean="0"/>
              <a:t>                  </a:t>
            </a:r>
            <a:r>
              <a:rPr lang="en-US" b="1" i="1" dirty="0" smtClean="0">
                <a:solidFill>
                  <a:srgbClr val="FF0000"/>
                </a:solidFill>
              </a:rPr>
              <a:t>anger</a:t>
            </a:r>
            <a:r>
              <a:rPr lang="en-US" dirty="0" smtClean="0"/>
              <a:t>                                                   </a:t>
            </a:r>
            <a:r>
              <a:rPr lang="en-US" b="1" i="1" dirty="0" smtClean="0">
                <a:solidFill>
                  <a:srgbClr val="113AFF"/>
                </a:solidFill>
              </a:rPr>
              <a:t>excitement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Low arousal, low pleasure                      </a:t>
            </a:r>
            <a:r>
              <a:rPr lang="en-US" dirty="0" smtClean="0">
                <a:solidFill>
                  <a:srgbClr val="00B050"/>
                </a:solidFill>
              </a:rPr>
              <a:t>Low arousal, high pleasure</a:t>
            </a:r>
          </a:p>
          <a:p>
            <a:pPr marL="0" indent="0">
              <a:buNone/>
            </a:pPr>
            <a:r>
              <a:rPr lang="en-US" dirty="0" smtClean="0"/>
              <a:t>                    </a:t>
            </a:r>
            <a:r>
              <a:rPr lang="en-US" b="1" i="1" dirty="0" smtClean="0">
                <a:solidFill>
                  <a:schemeClr val="bg1">
                    <a:lumMod val="50000"/>
                  </a:schemeClr>
                </a:solidFill>
              </a:rPr>
              <a:t>sadness</a:t>
            </a:r>
            <a:r>
              <a:rPr lang="en-US" dirty="0" smtClean="0"/>
              <a:t>                                                 </a:t>
            </a:r>
            <a:r>
              <a:rPr lang="en-US" b="1" i="1" dirty="0" smtClean="0">
                <a:solidFill>
                  <a:srgbClr val="00B050"/>
                </a:solidFill>
              </a:rPr>
              <a:t>relaxation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 flipV="1">
            <a:off x="1334429" y="3116986"/>
            <a:ext cx="7151462" cy="679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1509" name="Line 5"/>
          <p:cNvSpPr>
            <a:spLocks noChangeShapeType="1"/>
          </p:cNvSpPr>
          <p:nvPr/>
        </p:nvSpPr>
        <p:spPr bwMode="auto">
          <a:xfrm flipH="1" flipV="1">
            <a:off x="4602388" y="971550"/>
            <a:ext cx="0" cy="36988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21510" name="Line 6"/>
          <p:cNvSpPr>
            <a:spLocks noChangeShapeType="1"/>
          </p:cNvSpPr>
          <p:nvPr/>
        </p:nvSpPr>
        <p:spPr bwMode="auto">
          <a:xfrm>
            <a:off x="4914900" y="990143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3879266" y="1974841"/>
            <a:ext cx="1096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arousal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62209" y="3078183"/>
            <a:ext cx="1137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valence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814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4"/>
          <p:cNvSpPr>
            <a:spLocks noGrp="1" noRot="1" noChangeArrowheads="1"/>
          </p:cNvSpPr>
          <p:nvPr>
            <p:ph type="title"/>
          </p:nvPr>
        </p:nvSpPr>
        <p:spPr>
          <a:xfrm>
            <a:off x="1905000" y="209550"/>
            <a:ext cx="5334000" cy="651271"/>
          </a:xfrm>
        </p:spPr>
        <p:txBody>
          <a:bodyPr/>
          <a:lstStyle/>
          <a:p>
            <a:r>
              <a:rPr lang="en-US" dirty="0" smtClean="0"/>
              <a:t>Atomic units vs. Dimensions</a:t>
            </a:r>
            <a:endParaRPr lang="en-US" dirty="0"/>
          </a:p>
        </p:txBody>
      </p:sp>
      <p:sp>
        <p:nvSpPr>
          <p:cNvPr id="48133" name="Rectangle 5"/>
          <p:cNvSpPr>
            <a:spLocks noGrp="1" noChangeArrowheads="1"/>
          </p:cNvSpPr>
          <p:nvPr>
            <p:ph sz="quarter" idx="1"/>
          </p:nvPr>
        </p:nvSpPr>
        <p:spPr>
          <a:xfrm>
            <a:off x="236220" y="1352550"/>
            <a:ext cx="4488180" cy="3429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Distinctive</a:t>
            </a:r>
            <a:endParaRPr lang="en-US" dirty="0" smtClean="0"/>
          </a:p>
          <a:p>
            <a:r>
              <a:rPr lang="en-US" dirty="0" smtClean="0"/>
              <a:t>Emotions are units.</a:t>
            </a:r>
          </a:p>
          <a:p>
            <a:r>
              <a:rPr lang="en-US" dirty="0" smtClean="0"/>
              <a:t>Limited number of basic emotions.	</a:t>
            </a:r>
          </a:p>
          <a:p>
            <a:r>
              <a:rPr lang="en-US" dirty="0" smtClean="0"/>
              <a:t>Basic emotions are innate and universal</a:t>
            </a:r>
          </a:p>
        </p:txBody>
      </p:sp>
      <p:sp>
        <p:nvSpPr>
          <p:cNvPr id="48134" name="Rectangle 6"/>
          <p:cNvSpPr>
            <a:spLocks noGrp="1" noChangeArrowheads="1"/>
          </p:cNvSpPr>
          <p:nvPr>
            <p:ph sz="quarter" idx="2"/>
          </p:nvPr>
        </p:nvSpPr>
        <p:spPr>
          <a:xfrm>
            <a:off x="4689088" y="1352550"/>
            <a:ext cx="4300538" cy="3429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Dimensional</a:t>
            </a:r>
            <a:endParaRPr lang="en-US" dirty="0" smtClean="0"/>
          </a:p>
          <a:p>
            <a:r>
              <a:rPr lang="en-US" dirty="0" smtClean="0"/>
              <a:t>Emotions are dimensions.</a:t>
            </a:r>
          </a:p>
          <a:p>
            <a:r>
              <a:rPr lang="en-US" dirty="0" smtClean="0"/>
              <a:t>Limited # of labels but unlimited number of emotions.</a:t>
            </a:r>
          </a:p>
          <a:p>
            <a:r>
              <a:rPr lang="en-US" dirty="0" smtClean="0"/>
              <a:t>Emotions are culturally learned</a:t>
            </a:r>
            <a:r>
              <a:rPr lang="en-US" dirty="0"/>
              <a:t>.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082754" y="4823996"/>
            <a:ext cx="2708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libri" charset="0"/>
                <a:ea typeface="Calibri" charset="0"/>
                <a:cs typeface="Calibri" charset="0"/>
              </a:rPr>
              <a:t>Adapted from Julia </a:t>
            </a:r>
            <a:r>
              <a:rPr lang="en-US" sz="1600" i="1" dirty="0" err="1">
                <a:latin typeface="Calibri" charset="0"/>
                <a:ea typeface="Calibri" charset="0"/>
                <a:cs typeface="Calibri" charset="0"/>
              </a:rPr>
              <a:t>Braverman</a:t>
            </a:r>
            <a:endParaRPr lang="en-US" sz="1600" i="1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24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Affective meaning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52550"/>
            <a:ext cx="7696200" cy="3333750"/>
          </a:xfrm>
        </p:spPr>
        <p:txBody>
          <a:bodyPr/>
          <a:lstStyle/>
          <a:p>
            <a:r>
              <a:rPr lang="en-US" dirty="0" smtClean="0"/>
              <a:t>Drawing on literatures in</a:t>
            </a:r>
            <a:endParaRPr lang="en-US" dirty="0"/>
          </a:p>
          <a:p>
            <a:pPr lvl="1"/>
            <a:r>
              <a:rPr lang="en-US" dirty="0" smtClean="0"/>
              <a:t>affective computing (Picard 95)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inguistic subjectivity (</a:t>
            </a:r>
            <a:r>
              <a:rPr lang="en-US" dirty="0" err="1" smtClean="0"/>
              <a:t>Wiebe</a:t>
            </a:r>
            <a:r>
              <a:rPr lang="en-US" dirty="0" smtClean="0"/>
              <a:t> and colleagues)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ocial psychology (</a:t>
            </a:r>
            <a:r>
              <a:rPr lang="en-US" dirty="0" err="1" smtClean="0"/>
              <a:t>Pennebaker</a:t>
            </a:r>
            <a:r>
              <a:rPr lang="en-US" dirty="0" smtClean="0"/>
              <a:t> and colleagues)</a:t>
            </a:r>
          </a:p>
          <a:p>
            <a:r>
              <a:rPr lang="en-US" dirty="0" smtClean="0"/>
              <a:t>Can we model the lexical semantics relevant to: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sentiment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emotion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personality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mood 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attitudes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53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5750"/>
            <a:ext cx="7467600" cy="742950"/>
          </a:xfrm>
        </p:spPr>
        <p:txBody>
          <a:bodyPr/>
          <a:lstStyle/>
          <a:p>
            <a:r>
              <a:rPr lang="en-US" dirty="0" smtClean="0"/>
              <a:t>One emotion lexicon from each paradigm!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8 basic emotions:</a:t>
            </a:r>
          </a:p>
          <a:p>
            <a:pPr lvl="1"/>
            <a:r>
              <a:rPr lang="en-US" dirty="0" smtClean="0"/>
              <a:t>NRC </a:t>
            </a:r>
            <a:r>
              <a:rPr lang="en-US" dirty="0"/>
              <a:t>Word-Emotion Association </a:t>
            </a:r>
            <a:r>
              <a:rPr lang="en-US" dirty="0" smtClean="0"/>
              <a:t>Lexicon (Mohammad and </a:t>
            </a:r>
            <a:r>
              <a:rPr lang="en-US" dirty="0" err="1" smtClean="0"/>
              <a:t>Turney</a:t>
            </a:r>
            <a:r>
              <a:rPr lang="en-US" dirty="0" smtClean="0"/>
              <a:t> 2011)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Dimensions of valence/arousal/dominance</a:t>
            </a:r>
          </a:p>
          <a:p>
            <a:pPr lvl="1"/>
            <a:r>
              <a:rPr lang="en-US" dirty="0" err="1" smtClean="0"/>
              <a:t>Warriner</a:t>
            </a:r>
            <a:r>
              <a:rPr lang="en-US" dirty="0"/>
              <a:t>, A. B., </a:t>
            </a:r>
            <a:r>
              <a:rPr lang="en-US" b="1" dirty="0" err="1"/>
              <a:t>Kuperman</a:t>
            </a:r>
            <a:r>
              <a:rPr lang="en-US" dirty="0"/>
              <a:t>, V., and </a:t>
            </a:r>
            <a:r>
              <a:rPr lang="en-US" dirty="0" err="1"/>
              <a:t>Brysbaert</a:t>
            </a:r>
            <a:r>
              <a:rPr lang="en-US" dirty="0"/>
              <a:t>, M. (2013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Both built using Amazon Mechanical Turk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7A63A-31A1-2C4C-95AA-A445DBCAB17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71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3350"/>
            <a:ext cx="5148933" cy="655773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6705600" cy="609600"/>
          </a:xfrm>
        </p:spPr>
        <p:txBody>
          <a:bodyPr/>
          <a:lstStyle/>
          <a:p>
            <a:r>
              <a:rPr lang="en-US" dirty="0" err="1" smtClean="0"/>
              <a:t>Plutchick’s</a:t>
            </a:r>
            <a:r>
              <a:rPr lang="en-US" dirty="0" smtClean="0"/>
              <a:t> wheel of emotion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7A63A-31A1-2C4C-95AA-A445DBCAB174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" y="1276350"/>
            <a:ext cx="4267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8 basic emotions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n four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opposing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pairs: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joy–sadness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anger–fear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trust–disgust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anticipation–surprise 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742950" lvl="1" indent="-285750">
              <a:buFont typeface="Arial" charset="0"/>
              <a:buChar char="•"/>
            </a:pP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33350"/>
            <a:ext cx="7467600" cy="551377"/>
          </a:xfrm>
        </p:spPr>
        <p:txBody>
          <a:bodyPr/>
          <a:lstStyle/>
          <a:p>
            <a:r>
              <a:rPr lang="en-US" dirty="0"/>
              <a:t>NRC Word-Emotion Association Lexicon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053" y="684727"/>
            <a:ext cx="2103304" cy="43314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21509" y="684727"/>
            <a:ext cx="2958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Mohammad and </a:t>
            </a:r>
            <a:r>
              <a:rPr lang="en-US" sz="1800" dirty="0" err="1" smtClean="0">
                <a:latin typeface="+mn-lt"/>
              </a:rPr>
              <a:t>Turney</a:t>
            </a:r>
            <a:r>
              <a:rPr lang="en-US" sz="1800" dirty="0" smtClean="0">
                <a:latin typeface="+mn-lt"/>
              </a:rPr>
              <a:t> 2011</a:t>
            </a:r>
            <a:endParaRPr lang="en-US" sz="1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4226" y="1111627"/>
            <a:ext cx="6083525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10,000 words chosen mainly from earlier lexicons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Labeled by Amazon Mechanical Turk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5 </a:t>
            </a:r>
            <a:r>
              <a:rPr lang="en-US" sz="2000" dirty="0" err="1" smtClean="0"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per hit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Give </a:t>
            </a:r>
            <a:r>
              <a:rPr lang="en-US" sz="2000" dirty="0" err="1" smtClean="0"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 an idea of the relevant sense of the word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Result: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anger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anticipation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disgust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fear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joy 1</a:t>
            </a:r>
          </a:p>
          <a:p>
            <a:pPr lvl="1"/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amazingly  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sadness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surprise    1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trust  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0</a:t>
            </a:r>
          </a:p>
          <a:p>
            <a:pPr lvl="1"/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amazingly  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negative    0</a:t>
            </a:r>
          </a:p>
          <a:p>
            <a:pPr lvl="1"/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amazingly   positive   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1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36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556" y="0"/>
            <a:ext cx="2743200" cy="742950"/>
          </a:xfrm>
        </p:spPr>
        <p:txBody>
          <a:bodyPr/>
          <a:lstStyle/>
          <a:p>
            <a:r>
              <a:rPr lang="en-US" dirty="0" smtClean="0"/>
              <a:t>The AMT Hit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25" y="1047750"/>
            <a:ext cx="4079875" cy="325954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900622"/>
            <a:ext cx="5003800" cy="472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404" y="1372678"/>
            <a:ext cx="4545112" cy="33778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48976" y="478155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…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1900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382000" cy="742950"/>
          </a:xfrm>
        </p:spPr>
        <p:txBody>
          <a:bodyPr/>
          <a:lstStyle/>
          <a:p>
            <a:r>
              <a:rPr lang="en-US" smtClean="0"/>
              <a:t>Lexicon of valence</a:t>
            </a:r>
            <a:r>
              <a:rPr lang="en-US" dirty="0" smtClean="0"/>
              <a:t>, arousal</a:t>
            </a:r>
            <a:r>
              <a:rPr lang="en-US" smtClean="0"/>
              <a:t>, and dominance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600" dirty="0" smtClean="0"/>
          </a:p>
          <a:p>
            <a:r>
              <a:rPr lang="en-US" sz="1600" dirty="0" err="1" smtClean="0"/>
              <a:t>Warriner</a:t>
            </a:r>
            <a:r>
              <a:rPr lang="en-US" sz="1600" dirty="0"/>
              <a:t>, A. B., </a:t>
            </a:r>
            <a:r>
              <a:rPr lang="en-US" sz="1600" b="1" dirty="0" err="1"/>
              <a:t>Kuperman</a:t>
            </a:r>
            <a:r>
              <a:rPr lang="en-US" sz="1600" dirty="0"/>
              <a:t>, V., and </a:t>
            </a:r>
            <a:r>
              <a:rPr lang="en-US" sz="1600" dirty="0" err="1"/>
              <a:t>Brysbaert</a:t>
            </a:r>
            <a:r>
              <a:rPr lang="en-US" sz="1600" dirty="0"/>
              <a:t>, M. </a:t>
            </a:r>
            <a:r>
              <a:rPr lang="en-US" sz="1600" dirty="0" smtClean="0"/>
              <a:t>(2013).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Norms of valence, arousal, and dominance for 13,915 English lemmas.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45, 1191-1207.</a:t>
            </a:r>
            <a:endParaRPr lang="en-US" sz="1600" u="sng" dirty="0">
              <a:hlinkClick r:id="rId2"/>
            </a:endParaRPr>
          </a:p>
          <a:p>
            <a:r>
              <a:rPr lang="en-US" sz="1600" u="sng" dirty="0">
                <a:hlinkClick r:id="rId3" invalidUrl="http://www.humanities.mcmaster.ca/~vickup/Warriner_et_al emot ratings.csv"/>
              </a:rPr>
              <a:t>Supplementary data: This work is licensed under a </a:t>
            </a:r>
            <a:r>
              <a:rPr lang="en-US" sz="1600" u="sng" dirty="0">
                <a:hlinkClick r:id="rId4"/>
              </a:rPr>
              <a:t>Creative Commons Attribution-NonCommercial-NoDerivs 3.0 Unported License</a:t>
            </a:r>
            <a:r>
              <a:rPr lang="en-US" sz="1600" u="sng" dirty="0" smtClean="0">
                <a:hlinkClick r:id="rId4"/>
              </a:rPr>
              <a:t>.</a:t>
            </a:r>
          </a:p>
          <a:p>
            <a:endParaRPr lang="en-US" sz="1600" u="sng" dirty="0" smtClean="0">
              <a:hlinkClick r:id="rId4"/>
            </a:endParaRPr>
          </a:p>
          <a:p>
            <a:r>
              <a:rPr lang="en-US" b="1" dirty="0" smtClean="0"/>
              <a:t>Ratings for 14,000 words for emotional dimensions:</a:t>
            </a:r>
          </a:p>
          <a:p>
            <a:pPr lvl="1"/>
            <a:r>
              <a:rPr lang="en-US" sz="1800" b="1" dirty="0" smtClean="0"/>
              <a:t>valence</a:t>
            </a:r>
            <a:r>
              <a:rPr lang="en-US" sz="1800" dirty="0" smtClean="0"/>
              <a:t> </a:t>
            </a:r>
            <a:r>
              <a:rPr lang="en-US" sz="1800" dirty="0"/>
              <a:t>(the pleasantness of the stimulus) </a:t>
            </a:r>
          </a:p>
          <a:p>
            <a:pPr lvl="1"/>
            <a:r>
              <a:rPr lang="en-US" sz="1800" b="1" dirty="0"/>
              <a:t>arousal</a:t>
            </a:r>
            <a:r>
              <a:rPr lang="en-US" sz="1800" dirty="0"/>
              <a:t> (the intensity of emotion provoked by the stimulus)</a:t>
            </a:r>
          </a:p>
          <a:p>
            <a:pPr lvl="1"/>
            <a:r>
              <a:rPr lang="en-US" sz="1800" b="1" dirty="0"/>
              <a:t>dominance</a:t>
            </a:r>
            <a:r>
              <a:rPr lang="en-US" sz="1800" dirty="0"/>
              <a:t> (the degree of control exerted by the stimulus)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79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382000" cy="742950"/>
          </a:xfrm>
        </p:spPr>
        <p:txBody>
          <a:bodyPr/>
          <a:lstStyle/>
          <a:p>
            <a:r>
              <a:rPr lang="en-US" dirty="0" smtClean="0"/>
              <a:t>Lexicon of valence, arousal, and dominance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790" y="1247774"/>
            <a:ext cx="8534400" cy="3800476"/>
          </a:xfrm>
        </p:spPr>
        <p:txBody>
          <a:bodyPr/>
          <a:lstStyle/>
          <a:p>
            <a:r>
              <a:rPr lang="en-US" sz="1800" b="1" dirty="0"/>
              <a:t>valence</a:t>
            </a:r>
            <a:r>
              <a:rPr lang="en-US" sz="1800" dirty="0"/>
              <a:t> (the pleasantness of the stimulus</a:t>
            </a:r>
            <a:r>
              <a:rPr lang="en-US" sz="1800" dirty="0" smtClean="0"/>
              <a:t>) </a:t>
            </a:r>
          </a:p>
          <a:p>
            <a:pPr marL="457200" lvl="1" indent="0">
              <a:buNone/>
            </a:pPr>
            <a:r>
              <a:rPr lang="en-US" sz="1800" dirty="0" smtClean="0"/>
              <a:t>9: happy</a:t>
            </a:r>
            <a:r>
              <a:rPr lang="en-US" sz="1800" dirty="0"/>
              <a:t>, pleased, satisfied, contented, hopeful </a:t>
            </a:r>
            <a:endParaRPr lang="en-US" sz="1800" dirty="0" smtClean="0"/>
          </a:p>
          <a:p>
            <a:pPr marL="457200" lvl="1" indent="0">
              <a:buNone/>
            </a:pPr>
            <a:r>
              <a:rPr lang="en-US" sz="1800" dirty="0" smtClean="0"/>
              <a:t>1: unhappy</a:t>
            </a:r>
            <a:r>
              <a:rPr lang="en-US" sz="1800" dirty="0"/>
              <a:t>, annoyed, unsatisfied, melancholic, despaired, or bored </a:t>
            </a:r>
            <a:endParaRPr lang="en-US" sz="1800" dirty="0" smtClean="0"/>
          </a:p>
          <a:p>
            <a:r>
              <a:rPr lang="en-US" sz="1800" b="1" dirty="0" smtClean="0"/>
              <a:t>arousal</a:t>
            </a:r>
            <a:r>
              <a:rPr lang="en-US" sz="1800" dirty="0" smtClean="0"/>
              <a:t> </a:t>
            </a:r>
            <a:r>
              <a:rPr lang="en-US" sz="1800" dirty="0"/>
              <a:t>(the intensity of emotion provoked by the </a:t>
            </a:r>
            <a:r>
              <a:rPr lang="en-US" sz="1800" dirty="0" smtClean="0"/>
              <a:t>stimulus)</a:t>
            </a:r>
          </a:p>
          <a:p>
            <a:pPr marL="457200" lvl="1" indent="0">
              <a:buNone/>
            </a:pPr>
            <a:r>
              <a:rPr lang="en-US" sz="1800" dirty="0" smtClean="0"/>
              <a:t>9: stimulated</a:t>
            </a:r>
            <a:r>
              <a:rPr lang="en-US" sz="1800" dirty="0"/>
              <a:t>, excited, frenzied, jittery, wide-awake, or </a:t>
            </a:r>
            <a:r>
              <a:rPr lang="en-US" sz="1800" dirty="0" smtClean="0"/>
              <a:t>aroused</a:t>
            </a:r>
          </a:p>
          <a:p>
            <a:pPr marL="457200" lvl="1" indent="0">
              <a:buNone/>
            </a:pPr>
            <a:r>
              <a:rPr lang="en-US" sz="1800" dirty="0" smtClean="0"/>
              <a:t>1: relaxed</a:t>
            </a:r>
            <a:r>
              <a:rPr lang="en-US" sz="1800" dirty="0"/>
              <a:t>, calm, sluggish, dull, sleepy, or unaroused</a:t>
            </a:r>
            <a:r>
              <a:rPr lang="en-US" sz="1800" dirty="0" smtClean="0"/>
              <a:t>;</a:t>
            </a:r>
          </a:p>
          <a:p>
            <a:r>
              <a:rPr lang="en-US" sz="1800" b="1" dirty="0" smtClean="0"/>
              <a:t>dominance</a:t>
            </a:r>
            <a:r>
              <a:rPr lang="en-US" sz="1800" dirty="0" smtClean="0"/>
              <a:t> </a:t>
            </a:r>
            <a:r>
              <a:rPr lang="en-US" sz="1800" dirty="0"/>
              <a:t>(the degree of control exerted by the stimulus) </a:t>
            </a:r>
            <a:endParaRPr lang="en-US" sz="1800" dirty="0" smtClean="0"/>
          </a:p>
          <a:p>
            <a:pPr marL="457200" lvl="1" indent="0">
              <a:buNone/>
            </a:pPr>
            <a:r>
              <a:rPr lang="en-US" sz="1800" dirty="0" smtClean="0"/>
              <a:t>9: in </a:t>
            </a:r>
            <a:r>
              <a:rPr lang="en-US" sz="1800" dirty="0"/>
              <a:t>control, influential, important, dominant, autonomous, or </a:t>
            </a:r>
            <a:r>
              <a:rPr lang="en-US" sz="1800" dirty="0" smtClean="0"/>
              <a:t>controlling</a:t>
            </a:r>
          </a:p>
          <a:p>
            <a:pPr marL="457200" lvl="1" indent="0">
              <a:buNone/>
            </a:pPr>
            <a:r>
              <a:rPr lang="en-US" sz="1800" dirty="0" smtClean="0"/>
              <a:t>1: controlled</a:t>
            </a:r>
            <a:r>
              <a:rPr lang="en-US" sz="1800" dirty="0"/>
              <a:t>, influenced, cared-for, awed, submissive, or guided</a:t>
            </a:r>
          </a:p>
          <a:p>
            <a:r>
              <a:rPr lang="en-US" sz="1600" dirty="0" smtClean="0"/>
              <a:t>Again produced by AMT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5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382000" cy="990600"/>
          </a:xfrm>
        </p:spPr>
        <p:txBody>
          <a:bodyPr/>
          <a:lstStyle/>
          <a:p>
            <a:r>
              <a:rPr lang="en-US" dirty="0"/>
              <a:t>Lexicon of valence, arousal, and </a:t>
            </a:r>
            <a:r>
              <a:rPr lang="en-US" dirty="0" smtClean="0"/>
              <a:t>dominance:</a:t>
            </a:r>
            <a:br>
              <a:rPr lang="en-US" dirty="0" smtClean="0"/>
            </a:br>
            <a:r>
              <a:rPr lang="en-US" dirty="0" smtClean="0"/>
              <a:t>Examples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14652"/>
              </p:ext>
            </p:extLst>
          </p:nvPr>
        </p:nvGraphicFramePr>
        <p:xfrm>
          <a:off x="304800" y="1352550"/>
          <a:ext cx="85344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2400"/>
                <a:gridCol w="1422400"/>
                <a:gridCol w="1422400"/>
                <a:gridCol w="1422400"/>
                <a:gridCol w="1701800"/>
                <a:gridCol w="1143000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Valence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Arousal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400" dirty="0" smtClean="0"/>
                        <a:t>Dominance</a:t>
                      </a:r>
                      <a:endParaRPr 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vacation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8.53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rampage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7.56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self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7.74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happy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8.47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tornado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7.45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incredible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7.74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whistle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zucchini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4.18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skillet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5.33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conscious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5.53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dressy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4.15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concur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5.29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torture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1.4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dull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1.67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earthquake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2.14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97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/>
          <a:lstStyle/>
          <a:p>
            <a:r>
              <a:rPr lang="en-US" dirty="0" smtClean="0"/>
              <a:t>Concreteness versus abstractness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7543800" cy="3333750"/>
          </a:xfrm>
        </p:spPr>
        <p:txBody>
          <a:bodyPr/>
          <a:lstStyle/>
          <a:p>
            <a:r>
              <a:rPr lang="en-US" sz="1600" dirty="0" smtClean="0"/>
              <a:t>The </a:t>
            </a:r>
            <a:r>
              <a:rPr lang="en-US" sz="1600" dirty="0"/>
              <a:t>degree to which the concept denoted by a word refers to a perceptible </a:t>
            </a:r>
            <a:r>
              <a:rPr lang="en-US" sz="1600" dirty="0" smtClean="0"/>
              <a:t>entity.</a:t>
            </a:r>
          </a:p>
          <a:p>
            <a:pPr lvl="1"/>
            <a:r>
              <a:rPr lang="en-US" sz="1200" dirty="0" smtClean="0"/>
              <a:t>Do concrete and abstract words differ in connotation?</a:t>
            </a:r>
          </a:p>
          <a:p>
            <a:pPr lvl="1"/>
            <a:r>
              <a:rPr lang="en-US" sz="1200" dirty="0" smtClean="0"/>
              <a:t>Storage and retrieval?</a:t>
            </a:r>
          </a:p>
          <a:p>
            <a:pPr lvl="1"/>
            <a:r>
              <a:rPr lang="en-US" sz="1200" dirty="0" smtClean="0"/>
              <a:t>Bilingual processing?</a:t>
            </a:r>
          </a:p>
          <a:p>
            <a:pPr lvl="1"/>
            <a:r>
              <a:rPr lang="en-US" sz="1200" dirty="0" smtClean="0"/>
              <a:t>Relevant for embodied view of cognition (</a:t>
            </a:r>
            <a:r>
              <a:rPr lang="en-US" sz="1200" dirty="0" err="1" smtClean="0"/>
              <a:t>Barsalou</a:t>
            </a:r>
            <a:r>
              <a:rPr lang="en-US" sz="1200" dirty="0" smtClean="0"/>
              <a:t> 1999 inter alia)</a:t>
            </a:r>
          </a:p>
          <a:p>
            <a:pPr lvl="2"/>
            <a:r>
              <a:rPr lang="en-US" sz="1200" dirty="0" smtClean="0"/>
              <a:t>Do concrete words activate brain </a:t>
            </a:r>
            <a:r>
              <a:rPr lang="en-US" sz="1200" dirty="0"/>
              <a:t>regions involved in </a:t>
            </a:r>
            <a:r>
              <a:rPr lang="en-US" sz="1200" dirty="0" smtClean="0"/>
              <a:t>relevant perception</a:t>
            </a:r>
          </a:p>
          <a:p>
            <a:r>
              <a:rPr lang="en-US" sz="1600" dirty="0" err="1" smtClean="0"/>
              <a:t>Brysbaert</a:t>
            </a:r>
            <a:r>
              <a:rPr lang="en-US" sz="1600" dirty="0"/>
              <a:t>, M., </a:t>
            </a:r>
            <a:r>
              <a:rPr lang="en-US" sz="1600" dirty="0" err="1"/>
              <a:t>Warriner</a:t>
            </a:r>
            <a:r>
              <a:rPr lang="en-US" sz="1600" dirty="0"/>
              <a:t>, A. B., and </a:t>
            </a:r>
            <a:r>
              <a:rPr lang="en-US" sz="1600" dirty="0" err="1"/>
              <a:t>Kuperman</a:t>
            </a:r>
            <a:r>
              <a:rPr lang="en-US" sz="1600" dirty="0"/>
              <a:t>, V. </a:t>
            </a:r>
            <a:r>
              <a:rPr lang="en-US" sz="1600" dirty="0" smtClean="0"/>
              <a:t>(2014)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Concreteness ratings for 40 thousand generally known English word lemmas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46, 904-911.</a:t>
            </a:r>
            <a:endParaRPr lang="en-US" sz="1600" u="sng" dirty="0">
              <a:hlinkClick r:id="rId2"/>
            </a:endParaRPr>
          </a:p>
          <a:p>
            <a:r>
              <a:rPr lang="en-US" sz="1200" u="sng" dirty="0">
                <a:hlinkClick r:id="rId3"/>
              </a:rPr>
              <a:t>Supplementary data: This work is licensed under a Creative Commons </a:t>
            </a:r>
            <a:r>
              <a:rPr lang="en-US" sz="1200" u="sng" dirty="0" smtClean="0">
                <a:hlinkClick r:id="rId3"/>
              </a:rPr>
              <a:t>Attribution-NonCommercial-NoDerivs </a:t>
            </a:r>
            <a:r>
              <a:rPr lang="en-US" sz="1200" u="sng" dirty="0">
                <a:hlinkClick r:id="rId3"/>
              </a:rPr>
              <a:t>3.0 Unported License</a:t>
            </a:r>
            <a:r>
              <a:rPr lang="en-US" sz="1200" u="sng" dirty="0" smtClean="0">
                <a:hlinkClick r:id="rId4"/>
              </a:rPr>
              <a:t>.</a:t>
            </a:r>
          </a:p>
          <a:p>
            <a:r>
              <a:rPr lang="en-US" sz="1600" dirty="0"/>
              <a:t>37,058 English words and 2,896 two-word </a:t>
            </a:r>
            <a:r>
              <a:rPr lang="en-US" sz="1600" dirty="0" smtClean="0"/>
              <a:t>expressions ( “</a:t>
            </a:r>
            <a:r>
              <a:rPr lang="en-US" sz="1600" dirty="0"/>
              <a:t>zebra crossing” and “zoom in</a:t>
            </a:r>
            <a:r>
              <a:rPr lang="en-US" sz="1600" dirty="0" smtClean="0"/>
              <a:t>”), </a:t>
            </a:r>
          </a:p>
          <a:p>
            <a:r>
              <a:rPr lang="en-US" sz="1600" dirty="0" smtClean="0"/>
              <a:t>Rating from 1 (abstract) to 5 (concrete)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1600" dirty="0" smtClean="0"/>
              <a:t>Calibrator words: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1600" dirty="0"/>
              <a:t>shirt, infinity, gas, grasshopper, marriage, kick, polite, whistle, theory, and sugar </a:t>
            </a:r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u="sng" dirty="0" smtClean="0">
              <a:hlinkClick r:id="rId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/>
          <a:lstStyle/>
          <a:p>
            <a:r>
              <a:rPr lang="en-US" dirty="0" smtClean="0"/>
              <a:t>Concreteness versus abstractness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8610600" cy="3333750"/>
          </a:xfrm>
        </p:spPr>
        <p:txBody>
          <a:bodyPr/>
          <a:lstStyle/>
          <a:p>
            <a:r>
              <a:rPr lang="en-US" sz="1600" dirty="0" err="1" smtClean="0"/>
              <a:t>Brysbaert</a:t>
            </a:r>
            <a:r>
              <a:rPr lang="en-US" sz="1600" dirty="0"/>
              <a:t>, M., </a:t>
            </a:r>
            <a:r>
              <a:rPr lang="en-US" sz="1600" dirty="0" err="1"/>
              <a:t>Warriner</a:t>
            </a:r>
            <a:r>
              <a:rPr lang="en-US" sz="1600" dirty="0"/>
              <a:t>, A. B., and </a:t>
            </a:r>
            <a:r>
              <a:rPr lang="en-US" sz="1600" dirty="0" err="1"/>
              <a:t>Kuperman</a:t>
            </a:r>
            <a:r>
              <a:rPr lang="en-US" sz="1600" dirty="0"/>
              <a:t>, V. </a:t>
            </a:r>
            <a:r>
              <a:rPr lang="en-US" sz="1600" dirty="0" smtClean="0"/>
              <a:t>(2014)</a:t>
            </a:r>
            <a:r>
              <a:rPr lang="en-US" sz="1600" dirty="0"/>
              <a:t> </a:t>
            </a:r>
            <a:r>
              <a:rPr lang="en-US" sz="1600" u="sng" dirty="0">
                <a:hlinkClick r:id="rId2"/>
              </a:rPr>
              <a:t>Concreteness ratings for 40 thousand generally known English word lemmas </a:t>
            </a:r>
            <a:r>
              <a:rPr lang="en-US" sz="1600" i="1" u="sng" dirty="0">
                <a:hlinkClick r:id="rId2"/>
              </a:rPr>
              <a:t>Behavior Research </a:t>
            </a:r>
            <a:r>
              <a:rPr lang="en-US" sz="1600" i="1" u="sng" dirty="0" smtClean="0">
                <a:hlinkClick r:id="rId2"/>
              </a:rPr>
              <a:t>Methods 46, 904-911.</a:t>
            </a:r>
            <a:endParaRPr lang="en-US" sz="1600" u="sng" dirty="0">
              <a:hlinkClick r:id="rId2"/>
            </a:endParaRPr>
          </a:p>
          <a:p>
            <a:r>
              <a:rPr lang="en-US" sz="1200" u="sng" dirty="0">
                <a:hlinkClick r:id="rId3"/>
              </a:rPr>
              <a:t>Supplementary data: This work is licensed under a Creative Commons </a:t>
            </a:r>
            <a:r>
              <a:rPr lang="en-US" sz="1200" u="sng" dirty="0" smtClean="0">
                <a:hlinkClick r:id="rId3"/>
              </a:rPr>
              <a:t>Attribution-NonCommercial-NoDerivs </a:t>
            </a:r>
            <a:r>
              <a:rPr lang="en-US" sz="1200" u="sng" dirty="0">
                <a:hlinkClick r:id="rId3"/>
              </a:rPr>
              <a:t>3.0 Unported License</a:t>
            </a:r>
            <a:r>
              <a:rPr lang="en-US" sz="1200" u="sng" dirty="0" smtClean="0">
                <a:hlinkClick r:id="rId4"/>
              </a:rPr>
              <a:t>.</a:t>
            </a:r>
          </a:p>
          <a:p>
            <a:r>
              <a:rPr lang="en-US" sz="1800" dirty="0" smtClean="0"/>
              <a:t>Some example ratings from the final dataset of 40,000 words and phrases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anana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athrobe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agel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risk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adass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asically 1.32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elief 1.19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lthough 1.07</a:t>
            </a:r>
          </a:p>
          <a:p>
            <a:endParaRPr lang="en-US" sz="1600" dirty="0"/>
          </a:p>
          <a:p>
            <a:endParaRPr lang="en-US" sz="1600" u="sng" dirty="0" smtClean="0">
              <a:hlinkClick r:id="rId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3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Perceptual Strength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Connell and </a:t>
            </a:r>
            <a:r>
              <a:rPr lang="en-US" dirty="0" err="1" smtClean="0"/>
              <a:t>Lynott</a:t>
            </a:r>
            <a:r>
              <a:rPr lang="en-US" dirty="0" smtClean="0"/>
              <a:t> norms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97" y="2070099"/>
            <a:ext cx="8518003" cy="1304113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590181"/>
              </p:ext>
            </p:extLst>
          </p:nvPr>
        </p:nvGraphicFramePr>
        <p:xfrm>
          <a:off x="2794465" y="3546088"/>
          <a:ext cx="229235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37" name="Worksheet" showAsIcon="1" r:id="rId4" imgW="965200" imgH="609600" progId="Excel.Sheet.12">
                  <p:embed/>
                </p:oleObj>
              </mc:Choice>
              <mc:Fallback>
                <p:oleObj name="Worksheet" showAsIcon="1" r:id="rId4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94465" y="3546088"/>
                        <a:ext cx="2292350" cy="144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57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0" y="209551"/>
            <a:ext cx="6591300" cy="533400"/>
          </a:xfrm>
        </p:spPr>
        <p:txBody>
          <a:bodyPr/>
          <a:lstStyle/>
          <a:p>
            <a:r>
              <a:rPr lang="en-US" dirty="0" smtClean="0"/>
              <a:t>Why compute affective meaning?</a:t>
            </a:r>
            <a:endParaRPr lang="en-US" dirty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895350"/>
            <a:ext cx="8610600" cy="3429000"/>
          </a:xfrm>
        </p:spPr>
        <p:txBody>
          <a:bodyPr/>
          <a:lstStyle/>
          <a:p>
            <a:r>
              <a:rPr lang="en-US" dirty="0" smtClean="0"/>
              <a:t>Detecting:</a:t>
            </a:r>
          </a:p>
          <a:p>
            <a:pPr lvl="1"/>
            <a:r>
              <a:rPr lang="en-US" dirty="0" smtClean="0"/>
              <a:t>sentiment </a:t>
            </a:r>
            <a:r>
              <a:rPr lang="en-US" dirty="0"/>
              <a:t>towards politicians, products, </a:t>
            </a:r>
            <a:r>
              <a:rPr lang="en-US" dirty="0" smtClean="0"/>
              <a:t>countries, ideas</a:t>
            </a:r>
          </a:p>
          <a:p>
            <a:pPr lvl="1"/>
            <a:r>
              <a:rPr lang="en-US" dirty="0" smtClean="0"/>
              <a:t>frustration of callers to a help line</a:t>
            </a:r>
          </a:p>
          <a:p>
            <a:pPr lvl="1"/>
            <a:r>
              <a:rPr lang="en-US" dirty="0" smtClean="0"/>
              <a:t>stress in drivers or pilots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epression and other medical conditions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onfusion in students talking to e-tutors</a:t>
            </a:r>
          </a:p>
          <a:p>
            <a:pPr lvl="1"/>
            <a:r>
              <a:rPr lang="en-US" dirty="0" smtClean="0"/>
              <a:t>emotions in novels (e.g., for studying groups that are feared over time)</a:t>
            </a:r>
          </a:p>
          <a:p>
            <a:r>
              <a:rPr lang="en-US" dirty="0" smtClean="0"/>
              <a:t>Could we generate:</a:t>
            </a:r>
          </a:p>
          <a:p>
            <a:pPr lvl="1"/>
            <a:r>
              <a:rPr lang="en-US" dirty="0" smtClean="0"/>
              <a:t>emotions or moods for literacy tutors in the children’s storybook domain</a:t>
            </a:r>
          </a:p>
          <a:p>
            <a:pPr lvl="1"/>
            <a:r>
              <a:rPr lang="en-US" dirty="0" smtClean="0"/>
              <a:t>emotions or moods for computer games</a:t>
            </a:r>
          </a:p>
          <a:p>
            <a:pPr lvl="1"/>
            <a:r>
              <a:rPr lang="en-US" dirty="0" smtClean="0"/>
              <a:t>personalities for dialogue systems to match the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60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495550"/>
            <a:ext cx="47244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Semi-supervised algorithms for learning 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40225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Semi-supervised learning of lexicons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Use a small amount of information</a:t>
            </a:r>
          </a:p>
          <a:p>
            <a:pPr lvl="1"/>
            <a:r>
              <a:rPr lang="en-US" sz="2400" dirty="0" smtClean="0"/>
              <a:t>A few labeled examples</a:t>
            </a:r>
          </a:p>
          <a:p>
            <a:pPr lvl="1"/>
            <a:r>
              <a:rPr lang="en-US" sz="2400" dirty="0" smtClean="0"/>
              <a:t>A few hand-built patterns</a:t>
            </a:r>
          </a:p>
          <a:p>
            <a:r>
              <a:rPr lang="en-US" sz="2800" dirty="0" smtClean="0"/>
              <a:t>To bootstrap a lexicon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9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Hatzivassiloglou</a:t>
            </a:r>
            <a:r>
              <a:rPr lang="en-US" dirty="0" smtClean="0"/>
              <a:t> and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intuition for identifying word polarity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62150"/>
            <a:ext cx="8534400" cy="2514600"/>
          </a:xfrm>
        </p:spPr>
        <p:txBody>
          <a:bodyPr/>
          <a:lstStyle/>
          <a:p>
            <a:r>
              <a:rPr lang="en-US" sz="2800" dirty="0" smtClean="0"/>
              <a:t>Adjectives conjoined by “</a:t>
            </a:r>
            <a:r>
              <a:rPr lang="en-US" sz="2800" i="1" dirty="0" smtClean="0"/>
              <a:t>and</a:t>
            </a:r>
            <a:r>
              <a:rPr lang="en-US" sz="2800" dirty="0" smtClean="0"/>
              <a:t>” have same polarity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Fair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legitimate</a:t>
            </a:r>
            <a:r>
              <a:rPr lang="en-US" sz="2400" dirty="0" smtClean="0">
                <a:solidFill>
                  <a:srgbClr val="0000FF"/>
                </a:solidFill>
              </a:rPr>
              <a:t>, corrupt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brutal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*fair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brutal, *corrupt </a:t>
            </a:r>
            <a:r>
              <a:rPr lang="en-US" sz="2400" b="1" dirty="0">
                <a:solidFill>
                  <a:srgbClr val="0000FF"/>
                </a:solidFill>
              </a:rPr>
              <a:t>and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legitimate</a:t>
            </a:r>
          </a:p>
          <a:p>
            <a:r>
              <a:rPr lang="en-US" sz="2800" dirty="0"/>
              <a:t>Adjectives conjoined by </a:t>
            </a:r>
            <a:r>
              <a:rPr lang="en-US" sz="2800" dirty="0" smtClean="0"/>
              <a:t>“</a:t>
            </a:r>
            <a:r>
              <a:rPr lang="en-US" sz="2800" i="1" dirty="0" smtClean="0"/>
              <a:t>but</a:t>
            </a:r>
            <a:r>
              <a:rPr lang="en-US" sz="2800" dirty="0" smtClean="0"/>
              <a:t>” do not</a:t>
            </a:r>
            <a:endParaRPr lang="en-US" sz="2800" dirty="0"/>
          </a:p>
          <a:p>
            <a:pPr lvl="1"/>
            <a:r>
              <a:rPr lang="en-US" sz="2400" dirty="0" smtClean="0">
                <a:solidFill>
                  <a:srgbClr val="0000FF"/>
                </a:solidFill>
              </a:rPr>
              <a:t>fair </a:t>
            </a:r>
            <a:r>
              <a:rPr lang="en-US" sz="2400" b="1" dirty="0" smtClean="0">
                <a:solidFill>
                  <a:srgbClr val="0000FF"/>
                </a:solidFill>
              </a:rPr>
              <a:t>but </a:t>
            </a:r>
            <a:r>
              <a:rPr lang="en-US" sz="2400" dirty="0" smtClean="0">
                <a:solidFill>
                  <a:srgbClr val="0000FF"/>
                </a:solidFill>
              </a:rPr>
              <a:t>brutal</a:t>
            </a:r>
            <a:endParaRPr lang="en-US" sz="2400" dirty="0">
              <a:solidFill>
                <a:srgbClr val="0000FF"/>
              </a:solidFill>
            </a:endParaRPr>
          </a:p>
          <a:p>
            <a:endParaRPr lang="en-US" b="1" dirty="0">
              <a:solidFill>
                <a:srgbClr val="990099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4800" y="4629150"/>
            <a:ext cx="19812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09800" y="1072574"/>
            <a:ext cx="667618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7CD7CF"/>
                </a:solidFill>
                <a:latin typeface="+mn-lt"/>
              </a:rPr>
              <a:t>Vasileios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 </a:t>
            </a:r>
            <a:r>
              <a:rPr lang="en-US" sz="1600" dirty="0" err="1">
                <a:solidFill>
                  <a:srgbClr val="7CD7CF"/>
                </a:solidFill>
                <a:latin typeface="+mn-lt"/>
              </a:rPr>
              <a:t>Hatzivassiloglou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 and Kathleen R. </a:t>
            </a:r>
            <a:r>
              <a:rPr lang="en-US" sz="1600" dirty="0" err="1">
                <a:solidFill>
                  <a:srgbClr val="7CD7CF"/>
                </a:solidFill>
                <a:latin typeface="+mn-lt"/>
              </a:rPr>
              <a:t>McKeown</a:t>
            </a:r>
            <a:r>
              <a:rPr lang="en-US" sz="1600" dirty="0">
                <a:solidFill>
                  <a:srgbClr val="7CD7CF"/>
                </a:solidFill>
                <a:latin typeface="+mn-lt"/>
              </a:rPr>
              <a:t>. 1997. Predicting the Semantic Orientation of Adjectives. ACL, 174–181</a:t>
            </a:r>
          </a:p>
        </p:txBody>
      </p:sp>
    </p:spTree>
    <p:extLst>
      <p:ext uri="{BB962C8B-B14F-4D97-AF65-F5344CB8AC3E}">
        <p14:creationId xmlns:p14="http://schemas.microsoft.com/office/powerpoint/2010/main" val="136566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1997</a:t>
            </a:r>
            <a:br>
              <a:rPr lang="en-US" dirty="0" smtClean="0"/>
            </a:br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Label </a:t>
            </a:r>
            <a:r>
              <a:rPr lang="en-US" sz="2800" b="1" dirty="0" smtClean="0"/>
              <a:t>seed set </a:t>
            </a:r>
            <a:r>
              <a:rPr lang="en-US" sz="2800" dirty="0" smtClean="0"/>
              <a:t>of 1336 adjectives 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(all &gt;20 in 21 million word WSJ corpus)</a:t>
            </a:r>
            <a:endParaRPr lang="en-US" sz="28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2400" dirty="0" smtClean="0"/>
              <a:t>657 positive</a:t>
            </a:r>
          </a:p>
          <a:p>
            <a:pPr lvl="2"/>
            <a:r>
              <a:rPr lang="en-US" sz="2400" dirty="0"/>
              <a:t>adequate central clever </a:t>
            </a:r>
            <a:r>
              <a:rPr lang="en-US" sz="2400" dirty="0" smtClean="0"/>
              <a:t>famous intelligent </a:t>
            </a:r>
            <a:r>
              <a:rPr lang="en-US" sz="2400" dirty="0"/>
              <a:t>remarkable </a:t>
            </a:r>
            <a:r>
              <a:rPr lang="en-US" sz="2400" dirty="0" smtClean="0"/>
              <a:t>reputed sensitive </a:t>
            </a:r>
            <a:r>
              <a:rPr lang="en-US" sz="2400" dirty="0"/>
              <a:t>slender </a:t>
            </a:r>
            <a:r>
              <a:rPr lang="en-US" sz="2400" dirty="0" smtClean="0"/>
              <a:t>thriving…</a:t>
            </a:r>
          </a:p>
          <a:p>
            <a:pPr lvl="1"/>
            <a:r>
              <a:rPr lang="en-US" sz="2400" dirty="0" smtClean="0"/>
              <a:t>679 negative</a:t>
            </a:r>
          </a:p>
          <a:p>
            <a:pPr lvl="2"/>
            <a:r>
              <a:rPr lang="en-US" sz="2400" dirty="0" smtClean="0"/>
              <a:t>contagious </a:t>
            </a:r>
            <a:r>
              <a:rPr lang="en-US" sz="2400" dirty="0"/>
              <a:t>drunken ignorant </a:t>
            </a:r>
            <a:r>
              <a:rPr lang="en-US" sz="2400" dirty="0" smtClean="0"/>
              <a:t>lanky listless </a:t>
            </a:r>
            <a:r>
              <a:rPr lang="en-US" sz="2400" dirty="0"/>
              <a:t>primitive strident </a:t>
            </a:r>
            <a:r>
              <a:rPr lang="en-US" sz="2400" dirty="0" smtClean="0"/>
              <a:t>troublesome unresolved unsuspecting…</a:t>
            </a:r>
            <a:endParaRPr lang="en-US" sz="2400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5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81000" y="1885950"/>
            <a:ext cx="7010400" cy="3235477"/>
            <a:chOff x="381000" y="1885950"/>
            <a:chExt cx="7010400" cy="3235477"/>
          </a:xfrm>
        </p:grpSpPr>
        <p:pic>
          <p:nvPicPr>
            <p:cNvPr id="6" name="Picture 5" descr="nice1.tif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1885950"/>
              <a:ext cx="7010400" cy="828151"/>
            </a:xfrm>
            <a:prstGeom prst="rect">
              <a:avLst/>
            </a:prstGeom>
          </p:spPr>
        </p:pic>
        <p:pic>
          <p:nvPicPr>
            <p:cNvPr id="7" name="Picture 6" descr="nice2.tif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2661138"/>
              <a:ext cx="7010400" cy="2460289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</a:t>
            </a:r>
            <a:r>
              <a:rPr lang="en-US" dirty="0" smtClean="0"/>
              <a:t>1997</a:t>
            </a:r>
            <a:br>
              <a:rPr lang="en-US" dirty="0" smtClean="0"/>
            </a:br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r>
              <a:rPr lang="en-US" sz="2800" dirty="0" smtClean="0"/>
              <a:t>Expand seed set to conjoined adjectives</a:t>
            </a:r>
            <a:endParaRPr lang="en-US" sz="2400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7467600" y="3028950"/>
            <a:ext cx="1371600" cy="381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Lucida Sans" pitchFamily="-65" charset="0"/>
              </a:rPr>
              <a:t>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65" charset="0"/>
              </a:rPr>
              <a:t>ice, 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620000" y="4095750"/>
            <a:ext cx="1371600" cy="381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Lucida Sans" pitchFamily="-65" charset="0"/>
              </a:rPr>
              <a:t>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Lucida Sans" pitchFamily="-65" charset="0"/>
              </a:rPr>
              <a:t>ice, 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34000" y="2647950"/>
            <a:ext cx="1676400" cy="381000"/>
          </a:xfrm>
          <a:prstGeom prst="ellipse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297904" y="2691732"/>
            <a:ext cx="1752600" cy="4191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1524000" y="3867150"/>
            <a:ext cx="1752600" cy="419100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52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  <p:bldP spid="1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1997</a:t>
            </a:r>
            <a:br>
              <a:rPr lang="en-US" dirty="0"/>
            </a:br>
            <a:r>
              <a:rPr lang="en-US" dirty="0"/>
              <a:t>Step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 classifier assigns “polarity similarity” to each word pair, resulting in graph: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38100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219200" y="3181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nice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2743200" y="24955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7526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fair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562600" y="2266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brutal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086600" y="3028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irrational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181600" y="31051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corrupt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cxnSp>
        <p:nvCxnSpPr>
          <p:cNvPr id="31" name="Straight Connector 30"/>
          <p:cNvCxnSpPr>
            <a:stCxn id="27" idx="2"/>
            <a:endCxn id="29" idx="0"/>
          </p:cNvCxnSpPr>
          <p:nvPr/>
        </p:nvCxnSpPr>
        <p:spPr bwMode="auto">
          <a:xfrm flipH="1">
            <a:off x="5867400" y="2647950"/>
            <a:ext cx="381000" cy="457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>
            <a:stCxn id="24" idx="2"/>
            <a:endCxn id="22" idx="0"/>
          </p:cNvCxnSpPr>
          <p:nvPr/>
        </p:nvCxnSpPr>
        <p:spPr bwMode="auto">
          <a:xfrm>
            <a:off x="1905000" y="3562350"/>
            <a:ext cx="25908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>
            <a:stCxn id="24" idx="2"/>
            <a:endCxn id="26" idx="0"/>
          </p:cNvCxnSpPr>
          <p:nvPr/>
        </p:nvCxnSpPr>
        <p:spPr bwMode="auto">
          <a:xfrm>
            <a:off x="1905000" y="3562350"/>
            <a:ext cx="5334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6" idx="0"/>
            <a:endCxn id="29" idx="2"/>
          </p:cNvCxnSpPr>
          <p:nvPr/>
        </p:nvCxnSpPr>
        <p:spPr bwMode="auto">
          <a:xfrm flipV="1">
            <a:off x="2438400" y="3486150"/>
            <a:ext cx="3429000" cy="838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3810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stCxn id="28" idx="0"/>
            <a:endCxn id="27" idx="2"/>
          </p:cNvCxnSpPr>
          <p:nvPr/>
        </p:nvCxnSpPr>
        <p:spPr bwMode="auto">
          <a:xfrm flipH="1" flipV="1">
            <a:off x="6248400" y="2647950"/>
            <a:ext cx="1524000" cy="381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25" idx="2"/>
            <a:endCxn id="24" idx="0"/>
          </p:cNvCxnSpPr>
          <p:nvPr/>
        </p:nvCxnSpPr>
        <p:spPr bwMode="auto">
          <a:xfrm flipH="1">
            <a:off x="1905000" y="2876550"/>
            <a:ext cx="1524000" cy="3048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25" idx="3"/>
            <a:endCxn id="27" idx="1"/>
          </p:cNvCxnSpPr>
          <p:nvPr/>
        </p:nvCxnSpPr>
        <p:spPr bwMode="auto">
          <a:xfrm flipV="1">
            <a:off x="4114800" y="2457450"/>
            <a:ext cx="1447800" cy="2286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10392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Hatzivassiloglou</a:t>
            </a:r>
            <a:r>
              <a:rPr lang="en-US" dirty="0"/>
              <a:t> &amp; </a:t>
            </a:r>
            <a:r>
              <a:rPr lang="en-US" dirty="0" err="1"/>
              <a:t>McKeown</a:t>
            </a:r>
            <a:r>
              <a:rPr lang="en-US" dirty="0"/>
              <a:t> 1997</a:t>
            </a:r>
            <a:br>
              <a:rPr lang="en-US" dirty="0"/>
            </a:br>
            <a:r>
              <a:rPr lang="en-US" dirty="0"/>
              <a:t>Step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for partitioning the graph into two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38100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classy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219200" y="3181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nice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2743200" y="24955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helpful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752600" y="43243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fair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562600" y="2266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brutal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086600" y="30289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irrational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181600" y="3105150"/>
            <a:ext cx="1371600" cy="381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Lucida Sans" pitchFamily="-65" charset="0"/>
              </a:rPr>
              <a:t>corrupt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cxnSp>
        <p:nvCxnSpPr>
          <p:cNvPr id="31" name="Straight Connector 30"/>
          <p:cNvCxnSpPr>
            <a:stCxn id="27" idx="2"/>
            <a:endCxn id="29" idx="0"/>
          </p:cNvCxnSpPr>
          <p:nvPr/>
        </p:nvCxnSpPr>
        <p:spPr bwMode="auto">
          <a:xfrm flipH="1">
            <a:off x="5867400" y="2647950"/>
            <a:ext cx="381000" cy="457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/>
          <p:cNvCxnSpPr>
            <a:stCxn id="24" idx="2"/>
            <a:endCxn id="22" idx="0"/>
          </p:cNvCxnSpPr>
          <p:nvPr/>
        </p:nvCxnSpPr>
        <p:spPr bwMode="auto">
          <a:xfrm>
            <a:off x="1905000" y="3562350"/>
            <a:ext cx="25908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>
            <a:stCxn id="24" idx="2"/>
            <a:endCxn id="26" idx="0"/>
          </p:cNvCxnSpPr>
          <p:nvPr/>
        </p:nvCxnSpPr>
        <p:spPr bwMode="auto">
          <a:xfrm>
            <a:off x="1905000" y="3562350"/>
            <a:ext cx="533400" cy="762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6" idx="0"/>
            <a:endCxn id="29" idx="2"/>
          </p:cNvCxnSpPr>
          <p:nvPr/>
        </p:nvCxnSpPr>
        <p:spPr bwMode="auto">
          <a:xfrm flipV="1">
            <a:off x="2438400" y="3486150"/>
            <a:ext cx="3429000" cy="8382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3810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>
            <a:stCxn id="28" idx="0"/>
            <a:endCxn id="27" idx="2"/>
          </p:cNvCxnSpPr>
          <p:nvPr/>
        </p:nvCxnSpPr>
        <p:spPr bwMode="auto">
          <a:xfrm flipH="1" flipV="1">
            <a:off x="6248400" y="2647950"/>
            <a:ext cx="1524000" cy="3810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25" idx="2"/>
            <a:endCxn id="24" idx="0"/>
          </p:cNvCxnSpPr>
          <p:nvPr/>
        </p:nvCxnSpPr>
        <p:spPr bwMode="auto">
          <a:xfrm flipH="1">
            <a:off x="1905000" y="2876550"/>
            <a:ext cx="1524000" cy="3048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8575" cap="flat" cmpd="sng" algn="ctr">
            <a:solidFill>
              <a:srgbClr val="008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25" idx="3"/>
            <a:endCxn id="27" idx="1"/>
          </p:cNvCxnSpPr>
          <p:nvPr/>
        </p:nvCxnSpPr>
        <p:spPr bwMode="auto">
          <a:xfrm flipV="1">
            <a:off x="4114800" y="2457450"/>
            <a:ext cx="1447800" cy="228600"/>
          </a:xfrm>
          <a:prstGeom prst="line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57150" cap="flat" cmpd="sng" algn="ctr">
            <a:solidFill>
              <a:srgbClr val="CC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5" name="Oval 4"/>
          <p:cNvSpPr/>
          <p:nvPr/>
        </p:nvSpPr>
        <p:spPr bwMode="auto">
          <a:xfrm rot="1080000">
            <a:off x="1026648" y="2239379"/>
            <a:ext cx="4222286" cy="2874758"/>
          </a:xfrm>
          <a:prstGeom prst="ellipse">
            <a:avLst/>
          </a:prstGeom>
          <a:noFill/>
          <a:ln w="57150" cap="flat" cmpd="sng" algn="ctr">
            <a:solidFill>
              <a:srgbClr val="0000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5105400" y="1962150"/>
            <a:ext cx="3657600" cy="2057400"/>
          </a:xfrm>
          <a:prstGeom prst="ellipse">
            <a:avLst/>
          </a:prstGeom>
          <a:noFill/>
          <a:ln w="57150" cap="flat" cmpd="sng" algn="ctr">
            <a:solidFill>
              <a:schemeClr val="bg2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28800" y="2114550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+mn-lt"/>
              </a:rPr>
              <a:t>+</a:t>
            </a:r>
            <a:endParaRPr lang="en-US" sz="4800" dirty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43800" y="2038350"/>
            <a:ext cx="3731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+mn-lt"/>
              </a:rPr>
              <a:t>-</a:t>
            </a:r>
            <a:endParaRPr lang="en-US" sz="4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92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polarity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</a:p>
          <a:p>
            <a:pPr lvl="1"/>
            <a:r>
              <a:rPr lang="en-US" dirty="0"/>
              <a:t>bold decisive disturbing generous good honest important large mature patient peaceful positive proud sound stimulating straightforward strange talented </a:t>
            </a:r>
            <a:r>
              <a:rPr lang="en-US" dirty="0" smtClean="0"/>
              <a:t>vigorous witty…</a:t>
            </a:r>
          </a:p>
          <a:p>
            <a:r>
              <a:rPr lang="en-US" dirty="0" smtClean="0"/>
              <a:t>Negative</a:t>
            </a:r>
          </a:p>
          <a:p>
            <a:pPr lvl="1"/>
            <a:r>
              <a:rPr lang="en-US" dirty="0"/>
              <a:t>ambiguous </a:t>
            </a:r>
            <a:r>
              <a:rPr lang="en-US" dirty="0" smtClean="0"/>
              <a:t>cautious cynical </a:t>
            </a:r>
            <a:r>
              <a:rPr lang="en-US" dirty="0"/>
              <a:t>evasive harmful hypocritical inefficient insecure irrational irresponsible minor outspoken </a:t>
            </a:r>
            <a:r>
              <a:rPr lang="en-US" dirty="0" smtClean="0"/>
              <a:t>pleasant reckless </a:t>
            </a:r>
            <a:r>
              <a:rPr lang="en-US" dirty="0"/>
              <a:t>risky </a:t>
            </a:r>
            <a:r>
              <a:rPr lang="en-US" dirty="0" smtClean="0"/>
              <a:t>selfish tedious </a:t>
            </a:r>
            <a:r>
              <a:rPr lang="en-US" dirty="0"/>
              <a:t>unsupported vulnerable </a:t>
            </a:r>
            <a:r>
              <a:rPr lang="en-US" dirty="0" smtClean="0"/>
              <a:t>wasteful…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4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polarity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</a:p>
          <a:p>
            <a:pPr lvl="1"/>
            <a:r>
              <a:rPr lang="en-US" dirty="0"/>
              <a:t>bold decisive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disturbing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generous good honest important large mature patient peaceful positive proud sound stimulating straightforward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strange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/>
              <a:t>talented </a:t>
            </a:r>
            <a:r>
              <a:rPr lang="en-US" dirty="0" smtClean="0"/>
              <a:t>vigorous witty…</a:t>
            </a:r>
          </a:p>
          <a:p>
            <a:r>
              <a:rPr lang="en-US" dirty="0" smtClean="0"/>
              <a:t>Negative</a:t>
            </a:r>
          </a:p>
          <a:p>
            <a:pPr lvl="1"/>
            <a:r>
              <a:rPr lang="en-US" dirty="0"/>
              <a:t>ambiguous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cautious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cynical </a:t>
            </a:r>
            <a:r>
              <a:rPr lang="en-US" dirty="0"/>
              <a:t>evasive harmful hypocritical inefficient insecure irrational irresponsible minor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outspoken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pleasant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reckless </a:t>
            </a:r>
            <a:r>
              <a:rPr lang="en-US" dirty="0"/>
              <a:t>risky </a:t>
            </a:r>
            <a:r>
              <a:rPr lang="en-US" dirty="0" smtClean="0"/>
              <a:t>selfish tedious </a:t>
            </a:r>
            <a:r>
              <a:rPr lang="en-US" dirty="0"/>
              <a:t>unsupported vulnerable </a:t>
            </a:r>
            <a:r>
              <a:rPr lang="en-US" dirty="0" smtClean="0"/>
              <a:t>wasteful…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5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err="1" smtClean="0"/>
              <a:t>Turney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33550"/>
            <a:ext cx="8534400" cy="2895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Extract a </a:t>
            </a:r>
            <a:r>
              <a:rPr lang="en-US" i="1" dirty="0" smtClean="0"/>
              <a:t>phrasal lexicon </a:t>
            </a:r>
            <a:r>
              <a:rPr lang="en-US" dirty="0" smtClean="0"/>
              <a:t>from reviews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Learn polarity of each phrase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Rate a review by the average polarity of its phrases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28800" y="895350"/>
            <a:ext cx="7142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28817A"/>
                </a:solidFill>
              </a:rPr>
              <a:t>Turney</a:t>
            </a:r>
            <a:r>
              <a:rPr lang="en-US" sz="1200" dirty="0">
                <a:solidFill>
                  <a:srgbClr val="28817A"/>
                </a:solidFill>
              </a:rPr>
              <a:t> (2002):  Thumbs Up or Thumbs Down? Semantic Orientation Applied to Unsupervised Classification of Reviews</a:t>
            </a:r>
            <a:endParaRPr lang="en-US" sz="12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97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Connotation in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52550"/>
            <a:ext cx="8305800" cy="3333750"/>
          </a:xfrm>
        </p:spPr>
        <p:txBody>
          <a:bodyPr/>
          <a:lstStyle/>
          <a:p>
            <a:r>
              <a:rPr lang="en-US" dirty="0" smtClean="0"/>
              <a:t>Words have connotation as well as sense</a:t>
            </a:r>
          </a:p>
          <a:p>
            <a:r>
              <a:rPr lang="en-US" dirty="0" smtClean="0"/>
              <a:t>Can we build lexical resources that represent these connotations?</a:t>
            </a:r>
          </a:p>
          <a:p>
            <a:r>
              <a:rPr lang="en-US" dirty="0" smtClean="0"/>
              <a:t>And use them in these computational tasks?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 two-word phrases with adjectives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432281"/>
              </p:ext>
            </p:extLst>
          </p:nvPr>
        </p:nvGraphicFramePr>
        <p:xfrm>
          <a:off x="381000" y="1504950"/>
          <a:ext cx="85344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800"/>
                <a:gridCol w="2844800"/>
                <a:gridCol w="284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First Word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Second Word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Third Word</a:t>
                      </a:r>
                      <a:r>
                        <a:rPr lang="en-US" sz="2400" baseline="0" dirty="0" smtClean="0"/>
                        <a:t>  (not extracted)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NN or NNS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RB,</a:t>
                      </a:r>
                      <a:r>
                        <a:rPr lang="en-US" sz="2400" baseline="0" dirty="0" smtClean="0"/>
                        <a:t> RBR, RBS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Not NN nor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Not NN or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NN or NNS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JJ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Nor NN nor</a:t>
                      </a:r>
                      <a:r>
                        <a:rPr lang="en-US" sz="2400" baseline="0" dirty="0" smtClean="0">
                          <a:solidFill>
                            <a:srgbClr val="28817A"/>
                          </a:solidFill>
                        </a:rPr>
                        <a:t> NNS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RB, RBR, or RBS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VB, VBD, VBN, VBG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 lang="en-US" sz="2400" dirty="0">
                        <a:solidFill>
                          <a:srgbClr val="28817A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8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measure polarity of a phrase?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 phrases co-occur more with </a:t>
            </a:r>
            <a:r>
              <a:rPr lang="en-US" i="1" dirty="0" smtClean="0"/>
              <a:t>“excellent”</a:t>
            </a:r>
          </a:p>
          <a:p>
            <a:r>
              <a:rPr lang="en-US" dirty="0" smtClean="0"/>
              <a:t>Negative phrases co-occur more with </a:t>
            </a:r>
            <a:r>
              <a:rPr lang="en-US" i="1" dirty="0" smtClean="0"/>
              <a:t>“poor”</a:t>
            </a:r>
          </a:p>
          <a:p>
            <a:r>
              <a:rPr lang="en-US" dirty="0" smtClean="0"/>
              <a:t>But how to measure co-occurrence?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1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p:sp>
        <p:nvSpPr>
          <p:cNvPr id="151245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276350"/>
            <a:ext cx="9144000" cy="3429000"/>
          </a:xfrm>
        </p:spPr>
        <p:txBody>
          <a:bodyPr/>
          <a:lstStyle/>
          <a:p>
            <a:r>
              <a:rPr lang="en-US" sz="2800" b="1" dirty="0"/>
              <a:t>Mutual </a:t>
            </a:r>
            <a:r>
              <a:rPr lang="en-US" sz="2800" b="1" dirty="0" smtClean="0"/>
              <a:t>information </a:t>
            </a:r>
            <a:r>
              <a:rPr lang="en-US" sz="2800" dirty="0" smtClean="0"/>
              <a:t>between </a:t>
            </a:r>
            <a:r>
              <a:rPr lang="en-US" sz="2800" dirty="0"/>
              <a:t>2 random variables X and Y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r>
              <a:rPr lang="en-US" sz="2800" b="1" dirty="0" err="1"/>
              <a:t>Pointwise</a:t>
            </a:r>
            <a:r>
              <a:rPr lang="en-US" sz="2800" b="1" dirty="0"/>
              <a:t> mutual information</a:t>
            </a:r>
            <a:r>
              <a:rPr lang="en-US" sz="2800" dirty="0"/>
              <a:t>: </a:t>
            </a:r>
            <a:endParaRPr lang="en-US" sz="2800" dirty="0" smtClean="0"/>
          </a:p>
          <a:p>
            <a:pPr lvl="1"/>
            <a:r>
              <a:rPr lang="en-US" dirty="0"/>
              <a:t>H</a:t>
            </a:r>
            <a:r>
              <a:rPr lang="en-US" dirty="0" smtClean="0"/>
              <a:t>ow much more do events </a:t>
            </a:r>
            <a:r>
              <a:rPr lang="en-US" dirty="0"/>
              <a:t>x and y </a:t>
            </a:r>
            <a:r>
              <a:rPr lang="en-US" dirty="0" smtClean="0"/>
              <a:t>co-occur than if they </a:t>
            </a:r>
            <a:r>
              <a:rPr lang="en-US" dirty="0"/>
              <a:t>were </a:t>
            </a:r>
            <a:r>
              <a:rPr lang="en-US" dirty="0" smtClean="0"/>
              <a:t>independent?</a:t>
            </a:r>
            <a:endParaRPr lang="en-US" dirty="0"/>
          </a:p>
          <a:p>
            <a:pPr>
              <a:buFont typeface="Wingdings" pitchFamily="-65" charset="2"/>
              <a:buNone/>
            </a:pPr>
            <a:endParaRPr lang="en-US" dirty="0"/>
          </a:p>
          <a:p>
            <a:pPr>
              <a:buFont typeface="Wingdings" pitchFamily="-65" charset="2"/>
              <a:buNone/>
            </a:pPr>
            <a:endParaRPr lang="en-US" sz="1800" dirty="0"/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6926545"/>
              </p:ext>
            </p:extLst>
          </p:nvPr>
        </p:nvGraphicFramePr>
        <p:xfrm>
          <a:off x="1752600" y="1809750"/>
          <a:ext cx="5341938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7" name="Equation" r:id="rId4" imgW="2235200" imgH="431800" progId="Equation.3">
                  <p:embed/>
                </p:oleObj>
              </mc:Choice>
              <mc:Fallback>
                <p:oleObj name="Equation" r:id="rId4" imgW="2235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1809750"/>
                        <a:ext cx="5341938" cy="10334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247731"/>
              </p:ext>
            </p:extLst>
          </p:nvPr>
        </p:nvGraphicFramePr>
        <p:xfrm>
          <a:off x="2409825" y="3943350"/>
          <a:ext cx="4037013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8" name="Equation" r:id="rId6" imgW="1689100" imgH="355600" progId="Equation.3">
                  <p:embed/>
                </p:oleObj>
              </mc:Choice>
              <mc:Fallback>
                <p:oleObj name="Equation" r:id="rId6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9825" y="3943350"/>
                        <a:ext cx="4037013" cy="8509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652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 err="1" smtClean="0"/>
              <a:t>Pointwise</a:t>
            </a:r>
            <a:r>
              <a:rPr lang="en-US" dirty="0" smtClean="0"/>
              <a:t> Mutual </a:t>
            </a:r>
            <a:r>
              <a:rPr lang="en-US" dirty="0"/>
              <a:t>Information</a:t>
            </a:r>
          </a:p>
        </p:txBody>
      </p:sp>
      <p:sp>
        <p:nvSpPr>
          <p:cNvPr id="1514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28600" y="1276350"/>
            <a:ext cx="9144000" cy="3429000"/>
          </a:xfrm>
        </p:spPr>
        <p:txBody>
          <a:bodyPr/>
          <a:lstStyle/>
          <a:p>
            <a:r>
              <a:rPr lang="en-US" sz="2800" b="1" dirty="0" err="1" smtClean="0"/>
              <a:t>Pointwise</a:t>
            </a:r>
            <a:r>
              <a:rPr lang="en-US" sz="2800" b="1" dirty="0" smtClean="0"/>
              <a:t> </a:t>
            </a:r>
            <a:r>
              <a:rPr lang="en-US" sz="2800" b="1" dirty="0"/>
              <a:t>mutual information</a:t>
            </a:r>
            <a:r>
              <a:rPr lang="en-US" sz="2800" dirty="0"/>
              <a:t>: </a:t>
            </a:r>
          </a:p>
          <a:p>
            <a:pPr lvl="1"/>
            <a:r>
              <a:rPr lang="en-US" dirty="0"/>
              <a:t>How much more do events x and y co-occur than if they were independent?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800" b="1" dirty="0"/>
              <a:t>PMI between two words</a:t>
            </a:r>
            <a:r>
              <a:rPr lang="en-US" sz="2800" dirty="0" smtClean="0"/>
              <a:t>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How much more do </a:t>
            </a:r>
            <a:r>
              <a:rPr lang="en-US" dirty="0" smtClean="0"/>
              <a:t>two words co</a:t>
            </a:r>
            <a:r>
              <a:rPr lang="en-US" dirty="0"/>
              <a:t>-occur than if they were </a:t>
            </a:r>
            <a:r>
              <a:rPr lang="en-US" dirty="0" smtClean="0"/>
              <a:t>independent?</a:t>
            </a: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10137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308112"/>
              </p:ext>
            </p:extLst>
          </p:nvPr>
        </p:nvGraphicFramePr>
        <p:xfrm>
          <a:off x="1169987" y="4235450"/>
          <a:ext cx="6678613" cy="88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5" name="Equation" r:id="rId4" imgW="2794000" imgH="368300" progId="Equation.3">
                  <p:embed/>
                </p:oleObj>
              </mc:Choice>
              <mc:Fallback>
                <p:oleObj name="Equation" r:id="rId4" imgW="27940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9987" y="4235450"/>
                        <a:ext cx="6678613" cy="881063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398667"/>
              </p:ext>
            </p:extLst>
          </p:nvPr>
        </p:nvGraphicFramePr>
        <p:xfrm>
          <a:off x="2363787" y="2343150"/>
          <a:ext cx="4037013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6" name="Equation" r:id="rId6" imgW="1689100" imgH="355600" progId="Equation.3">
                  <p:embed/>
                </p:oleObj>
              </mc:Choice>
              <mc:Fallback>
                <p:oleObj name="Equation" r:id="rId6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3787" y="2343150"/>
                        <a:ext cx="4037013" cy="8509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685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r>
              <a:rPr lang="en-US" sz="2800" dirty="0" smtClean="0"/>
              <a:t>How to Estimate </a:t>
            </a:r>
            <a:r>
              <a:rPr lang="en-US" sz="2800" dirty="0" err="1" smtClean="0"/>
              <a:t>Pointwise</a:t>
            </a:r>
            <a:r>
              <a:rPr lang="en-US" sz="2800" dirty="0" smtClean="0"/>
              <a:t> Mutual </a:t>
            </a:r>
            <a:r>
              <a:rPr lang="en-US" sz="2800" dirty="0"/>
              <a:t>Information</a:t>
            </a:r>
          </a:p>
        </p:txBody>
      </p:sp>
      <p:sp>
        <p:nvSpPr>
          <p:cNvPr id="1514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0" y="1276350"/>
            <a:ext cx="9144000" cy="3429000"/>
          </a:xfrm>
        </p:spPr>
        <p:txBody>
          <a:bodyPr/>
          <a:lstStyle/>
          <a:p>
            <a:pPr lvl="1"/>
            <a:r>
              <a:rPr lang="en-US" sz="2800" dirty="0" smtClean="0"/>
              <a:t>Query </a:t>
            </a:r>
            <a:r>
              <a:rPr lang="en-US" sz="2800" dirty="0"/>
              <a:t>search engine  (</a:t>
            </a:r>
            <a:r>
              <a:rPr lang="en-US" sz="2800" dirty="0" err="1"/>
              <a:t>Altavista</a:t>
            </a:r>
            <a:r>
              <a:rPr lang="en-US" sz="2800" dirty="0"/>
              <a:t>)</a:t>
            </a:r>
          </a:p>
          <a:p>
            <a:pPr lvl="2"/>
            <a:r>
              <a:rPr lang="en-US" sz="2800" dirty="0" smtClean="0"/>
              <a:t>P(word) estimated by    </a:t>
            </a:r>
            <a:r>
              <a:rPr lang="en-US" sz="2600" dirty="0" smtClean="0">
                <a:latin typeface="Courier"/>
                <a:cs typeface="Courier"/>
              </a:rPr>
              <a:t>hits(word)/N</a:t>
            </a:r>
          </a:p>
          <a:p>
            <a:pPr lvl="2"/>
            <a:r>
              <a:rPr lang="en-US" sz="2800" dirty="0" smtClean="0"/>
              <a:t>P</a:t>
            </a:r>
            <a:r>
              <a:rPr lang="en-US" sz="2800" dirty="0"/>
              <a:t>(word</a:t>
            </a:r>
            <a:r>
              <a:rPr lang="en-US" sz="2800" baseline="-25000" dirty="0"/>
              <a:t>1</a:t>
            </a:r>
            <a:r>
              <a:rPr lang="en-US" sz="2800" dirty="0"/>
              <a:t>,word</a:t>
            </a:r>
            <a:r>
              <a:rPr lang="en-US" sz="2800" baseline="-25000" dirty="0"/>
              <a:t>2</a:t>
            </a:r>
            <a:r>
              <a:rPr lang="en-US" sz="2800" dirty="0"/>
              <a:t>) </a:t>
            </a:r>
            <a:r>
              <a:rPr lang="en-US" sz="2800" dirty="0" smtClean="0"/>
              <a:t>by   </a:t>
            </a:r>
            <a:r>
              <a:rPr lang="en-US" sz="2600" dirty="0" smtClean="0">
                <a:latin typeface="Courier"/>
                <a:cs typeface="Courier"/>
              </a:rPr>
              <a:t>hits</a:t>
            </a:r>
            <a:r>
              <a:rPr lang="en-US" sz="2600" dirty="0">
                <a:latin typeface="Courier"/>
                <a:cs typeface="Courier"/>
              </a:rPr>
              <a:t>(word1 NEAR word2</a:t>
            </a:r>
            <a:r>
              <a:rPr lang="en-US" sz="2600" dirty="0" smtClean="0">
                <a:latin typeface="Courier"/>
                <a:cs typeface="Courier"/>
              </a:rPr>
              <a:t>)/N</a:t>
            </a:r>
          </a:p>
          <a:p>
            <a:pPr lvl="3"/>
            <a:r>
              <a:rPr lang="en-US" sz="2000" dirty="0" smtClean="0">
                <a:latin typeface="Calibri"/>
                <a:cs typeface="Calibri"/>
              </a:rPr>
              <a:t>(More correctly the bigram denominator should be </a:t>
            </a:r>
            <a:r>
              <a:rPr lang="en-US" sz="2000" dirty="0" err="1" smtClean="0">
                <a:latin typeface="Calibri"/>
                <a:cs typeface="Calibri"/>
              </a:rPr>
              <a:t>kN</a:t>
            </a:r>
            <a:r>
              <a:rPr lang="en-US" sz="2000" dirty="0" smtClean="0">
                <a:latin typeface="Calibri"/>
                <a:cs typeface="Calibri"/>
              </a:rPr>
              <a:t>, because there are a total of N consecutive bigrams (word1,word2), but </a:t>
            </a:r>
            <a:r>
              <a:rPr lang="en-US" sz="2000" dirty="0" err="1" smtClean="0">
                <a:latin typeface="Calibri"/>
                <a:cs typeface="Calibri"/>
              </a:rPr>
              <a:t>kN</a:t>
            </a:r>
            <a:r>
              <a:rPr lang="en-US" sz="2000" dirty="0" smtClean="0">
                <a:latin typeface="Calibri"/>
                <a:cs typeface="Calibri"/>
              </a:rPr>
              <a:t> bigrams that are k words apart, but we just use N on the rest of this slide and the next.)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5642794"/>
              </p:ext>
            </p:extLst>
          </p:nvPr>
        </p:nvGraphicFramePr>
        <p:xfrm>
          <a:off x="762000" y="3790950"/>
          <a:ext cx="8101013" cy="1160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08" name="Equation" r:id="rId4" imgW="3276600" imgH="469900" progId="Equation.3">
                  <p:embed/>
                </p:oleObj>
              </mc:Choice>
              <mc:Fallback>
                <p:oleObj name="Equation" r:id="rId4" imgW="32766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3790950"/>
                        <a:ext cx="8101013" cy="1160969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651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5558" y="133350"/>
            <a:ext cx="7772400" cy="742950"/>
          </a:xfrm>
        </p:spPr>
        <p:txBody>
          <a:bodyPr/>
          <a:lstStyle/>
          <a:p>
            <a:r>
              <a:rPr lang="en-US" sz="2600" dirty="0" smtClean="0"/>
              <a:t>Does phrase appear more with “poor” or “excellent”?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graphicFrame>
        <p:nvGraphicFramePr>
          <p:cNvPr id="5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9764265"/>
              </p:ext>
            </p:extLst>
          </p:nvPr>
        </p:nvGraphicFramePr>
        <p:xfrm>
          <a:off x="228600" y="1276350"/>
          <a:ext cx="866298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2" name="Equation" r:id="rId3" imgW="4076700" imgH="203200" progId="Equation.3">
                  <p:embed/>
                </p:oleObj>
              </mc:Choice>
              <mc:Fallback>
                <p:oleObj name="Equation" r:id="rId3" imgW="40767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276350"/>
                        <a:ext cx="866298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80808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418053"/>
              </p:ext>
            </p:extLst>
          </p:nvPr>
        </p:nvGraphicFramePr>
        <p:xfrm>
          <a:off x="1298575" y="3894137"/>
          <a:ext cx="6580188" cy="96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3" name="Equation" r:id="rId5" imgW="3200400" imgH="469900" progId="Equation.3">
                  <p:embed/>
                </p:oleObj>
              </mc:Choice>
              <mc:Fallback>
                <p:oleObj name="Equation" r:id="rId5" imgW="32004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8575" y="3894137"/>
                        <a:ext cx="6580188" cy="9636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7711234"/>
              </p:ext>
            </p:extLst>
          </p:nvPr>
        </p:nvGraphicFramePr>
        <p:xfrm>
          <a:off x="838200" y="2982912"/>
          <a:ext cx="7548562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4" name="Equation" r:id="rId7" imgW="4025900" imgH="431800" progId="Equation.3">
                  <p:embed/>
                </p:oleObj>
              </mc:Choice>
              <mc:Fallback>
                <p:oleObj name="Equation" r:id="rId7" imgW="40259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982912"/>
                        <a:ext cx="7548562" cy="8080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Content Placeholder 1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2733322"/>
              </p:ext>
            </p:extLst>
          </p:nvPr>
        </p:nvGraphicFramePr>
        <p:xfrm>
          <a:off x="284748" y="1885950"/>
          <a:ext cx="8783052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5" name="Equation" r:id="rId9" imgW="4635500" imgH="482600" progId="Equation.3">
                  <p:embed/>
                </p:oleObj>
              </mc:Choice>
              <mc:Fallback>
                <p:oleObj name="Equation" r:id="rId9" imgW="4635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748" y="1885950"/>
                        <a:ext cx="8783052" cy="9144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865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Phrases from a thumbs-up review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904560"/>
              </p:ext>
            </p:extLst>
          </p:nvPr>
        </p:nvGraphicFramePr>
        <p:xfrm>
          <a:off x="2743200" y="1047750"/>
          <a:ext cx="48006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514"/>
                <a:gridCol w="1103086"/>
                <a:gridCol w="1143000"/>
              </a:tblGrid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Phrase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Polarity</a:t>
                      </a:r>
                      <a:endParaRPr lang="en-US" dirty="0"/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</a:t>
                      </a:r>
                      <a:r>
                        <a:rPr lang="en-US" baseline="0" dirty="0" smtClean="0"/>
                        <a:t> service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2.8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 experience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2.3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local branch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0.42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2651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2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low fees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0.33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true service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-0.73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bank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-0.85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inconveniently</a:t>
                      </a:r>
                      <a:r>
                        <a:rPr lang="en-US" baseline="0" dirty="0" smtClean="0"/>
                        <a:t> located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-1.5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3498">
                <a:tc>
                  <a:txBody>
                    <a:bodyPr/>
                    <a:lstStyle/>
                    <a:p>
                      <a:r>
                        <a:rPr lang="en-US" i="1" dirty="0" smtClean="0"/>
                        <a:t>Average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0.32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91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 smtClean="0"/>
              <a:t>Phrases from a thumbs-down review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93766"/>
              </p:ext>
            </p:extLst>
          </p:nvPr>
        </p:nvGraphicFramePr>
        <p:xfrm>
          <a:off x="2743200" y="1047750"/>
          <a:ext cx="487680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4514"/>
                <a:gridCol w="1103086"/>
                <a:gridCol w="1219200"/>
              </a:tblGrid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Phrase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Polarity</a:t>
                      </a:r>
                      <a:endParaRPr lang="en-US" dirty="0"/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deposits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5.8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online web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1.9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very handy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RB</a:t>
                      </a:r>
                      <a:r>
                        <a:rPr lang="en-US" baseline="0" dirty="0" smtClean="0"/>
                        <a:t> JJ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1.4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2651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US" sz="12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26512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virtual</a:t>
                      </a:r>
                      <a:r>
                        <a:rPr lang="en-US" sz="1800" baseline="0" dirty="0" smtClean="0"/>
                        <a:t> monopoly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JJ NN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 smtClean="0">
                          <a:latin typeface="Courier"/>
                          <a:cs typeface="Courier"/>
                        </a:rPr>
                        <a:t>-2.0</a:t>
                      </a:r>
                      <a:endParaRPr lang="en-US" sz="180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lesser evil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RBR JJ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-2.3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other problems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-2.8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r>
                        <a:rPr lang="en-US" baseline="0" dirty="0" smtClean="0"/>
                        <a:t> funds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-6.8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8408">
                <a:tc>
                  <a:txBody>
                    <a:bodyPr/>
                    <a:lstStyle/>
                    <a:p>
                      <a:r>
                        <a:rPr lang="en-US" dirty="0" smtClean="0"/>
                        <a:t>unethical</a:t>
                      </a:r>
                      <a:r>
                        <a:rPr lang="en-US" baseline="0" dirty="0" smtClean="0"/>
                        <a:t> practices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 NNS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-8.5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53498">
                <a:tc>
                  <a:txBody>
                    <a:bodyPr/>
                    <a:lstStyle/>
                    <a:p>
                      <a:r>
                        <a:rPr lang="en-US" i="1" dirty="0" smtClean="0"/>
                        <a:t>Average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latin typeface="Courier"/>
                          <a:cs typeface="Courier"/>
                        </a:rPr>
                        <a:t>-1.2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472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of </a:t>
            </a:r>
            <a:r>
              <a:rPr lang="en-US" dirty="0" err="1" smtClean="0"/>
              <a:t>Turney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410 reviews from </a:t>
            </a:r>
            <a:r>
              <a:rPr lang="en-US" dirty="0" err="1" smtClean="0"/>
              <a:t>Epinions</a:t>
            </a:r>
            <a:endParaRPr lang="en-US" dirty="0" smtClean="0"/>
          </a:p>
          <a:p>
            <a:pPr lvl="1"/>
            <a:r>
              <a:rPr lang="en-US" dirty="0" smtClean="0"/>
              <a:t>170 (41%) negative</a:t>
            </a:r>
          </a:p>
          <a:p>
            <a:pPr lvl="1"/>
            <a:r>
              <a:rPr lang="en-US" dirty="0" smtClean="0"/>
              <a:t>240 (59%) positive</a:t>
            </a:r>
          </a:p>
          <a:p>
            <a:r>
              <a:rPr lang="en-US" dirty="0" smtClean="0"/>
              <a:t>Majority class baseline: 59%</a:t>
            </a:r>
          </a:p>
          <a:p>
            <a:r>
              <a:rPr lang="en-US" dirty="0" err="1" smtClean="0"/>
              <a:t>Turney</a:t>
            </a:r>
            <a:r>
              <a:rPr lang="en-US" dirty="0" smtClean="0"/>
              <a:t> algorithm: 74%</a:t>
            </a:r>
          </a:p>
          <a:p>
            <a:endParaRPr lang="en-US" dirty="0"/>
          </a:p>
          <a:p>
            <a:r>
              <a:rPr lang="en-US" dirty="0" smtClean="0"/>
              <a:t>Phrases rather than words</a:t>
            </a:r>
          </a:p>
          <a:p>
            <a:r>
              <a:rPr lang="en-US" dirty="0" smtClean="0"/>
              <a:t>Learns domain-specific information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0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7150"/>
            <a:ext cx="7467600" cy="742950"/>
          </a:xfrm>
        </p:spPr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WordNet</a:t>
            </a:r>
            <a:r>
              <a:rPr lang="en-US" dirty="0" smtClean="0"/>
              <a:t> to learn polarity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657600"/>
          </a:xfrm>
        </p:spPr>
        <p:txBody>
          <a:bodyPr/>
          <a:lstStyle/>
          <a:p>
            <a:r>
              <a:rPr lang="en-US" dirty="0" err="1" smtClean="0"/>
              <a:t>WordNet</a:t>
            </a:r>
            <a:r>
              <a:rPr lang="en-US" dirty="0" smtClean="0"/>
              <a:t>: online </a:t>
            </a:r>
            <a:r>
              <a:rPr lang="en-US" dirty="0" err="1" smtClean="0"/>
              <a:t>thesuarus</a:t>
            </a:r>
            <a:endParaRPr lang="en-US" dirty="0" smtClean="0"/>
          </a:p>
          <a:p>
            <a:r>
              <a:rPr lang="en-US" dirty="0" smtClean="0"/>
              <a:t>Create positive (“good”) </a:t>
            </a:r>
            <a:r>
              <a:rPr lang="en-US" dirty="0"/>
              <a:t>and negative </a:t>
            </a:r>
            <a:r>
              <a:rPr lang="en-US" dirty="0" smtClean="0"/>
              <a:t>seed-words (“terrible”)</a:t>
            </a:r>
          </a:p>
          <a:p>
            <a:r>
              <a:rPr lang="en-US" dirty="0" smtClean="0"/>
              <a:t>Find Synonyms and Antonyms</a:t>
            </a:r>
          </a:p>
          <a:p>
            <a:pPr lvl="1"/>
            <a:r>
              <a:rPr lang="en-US" dirty="0" smtClean="0"/>
              <a:t>Positive Set:  Add  synonyms of positive words (“well”) and antonyms of negative words </a:t>
            </a:r>
          </a:p>
          <a:p>
            <a:pPr lvl="1"/>
            <a:r>
              <a:rPr lang="en-US" dirty="0" smtClean="0"/>
              <a:t>Negative Set: Add synonyms of negative words (“awful”)  and antonyms of positive words (”evil”)</a:t>
            </a:r>
          </a:p>
          <a:p>
            <a:r>
              <a:rPr lang="en-US" dirty="0" smtClean="0"/>
              <a:t>Repeat, following chains of synonyms</a:t>
            </a:r>
          </a:p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33600" y="905530"/>
            <a:ext cx="6741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S.M. Kim and E.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Hovy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2004. Determining the sentiment of opinions. COLING 2004</a:t>
            </a:r>
          </a:p>
          <a:p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M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Hu and B. Liu. Mining and summarizing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customer reviews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. In Proceedings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Calibri"/>
                <a:cs typeface="Calibri"/>
              </a:rPr>
              <a:t>of KDD, 2004</a:t>
            </a:r>
          </a:p>
        </p:txBody>
      </p:sp>
    </p:spTree>
    <p:extLst>
      <p:ext uri="{BB962C8B-B14F-4D97-AF65-F5344CB8AC3E}">
        <p14:creationId xmlns:p14="http://schemas.microsoft.com/office/powerpoint/2010/main" val="291829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</a:t>
            </a:r>
            <a:r>
              <a:rPr lang="en-US" sz="1800"/>
              <a:t>an </a:t>
            </a:r>
            <a:r>
              <a:rPr lang="en-US" sz="180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/>
              <a:t>Mood</a:t>
            </a:r>
            <a:r>
              <a:rPr lang="en-US" sz="1800" dirty="0"/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91625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534400" cy="742950"/>
          </a:xfrm>
        </p:spPr>
        <p:txBody>
          <a:bodyPr/>
          <a:lstStyle/>
          <a:p>
            <a:r>
              <a:rPr lang="en-US" dirty="0" smtClean="0"/>
              <a:t>Summary on </a:t>
            </a:r>
            <a:r>
              <a:rPr lang="en-US" dirty="0"/>
              <a:t>s</a:t>
            </a:r>
            <a:r>
              <a:rPr lang="en-US" dirty="0" smtClean="0"/>
              <a:t>emi-supervised </a:t>
            </a:r>
            <a:r>
              <a:rPr lang="en-US" dirty="0"/>
              <a:t>l</a:t>
            </a:r>
            <a:r>
              <a:rPr lang="en-US" dirty="0" smtClean="0"/>
              <a:t>exicon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352550"/>
            <a:ext cx="8534400" cy="3657600"/>
          </a:xfrm>
        </p:spPr>
        <p:txBody>
          <a:bodyPr/>
          <a:lstStyle/>
          <a:p>
            <a:r>
              <a:rPr lang="en-US" sz="2800" dirty="0" smtClean="0"/>
              <a:t>Advantages:</a:t>
            </a:r>
          </a:p>
          <a:p>
            <a:pPr lvl="1"/>
            <a:r>
              <a:rPr lang="en-US" dirty="0" smtClean="0"/>
              <a:t>Can be domain-specific</a:t>
            </a:r>
          </a:p>
          <a:p>
            <a:pPr lvl="1"/>
            <a:r>
              <a:rPr lang="en-US" sz="2000" dirty="0" smtClean="0"/>
              <a:t>Can be more robust (more words)</a:t>
            </a:r>
          </a:p>
          <a:p>
            <a:r>
              <a:rPr lang="en-US" sz="2800" dirty="0" smtClean="0"/>
              <a:t>Intuition</a:t>
            </a:r>
          </a:p>
          <a:p>
            <a:pPr lvl="1"/>
            <a:r>
              <a:rPr lang="en-US" dirty="0" smtClean="0"/>
              <a:t>Start with a seed set of words (‘good’, ‘poor’)</a:t>
            </a:r>
          </a:p>
          <a:p>
            <a:pPr lvl="1"/>
            <a:r>
              <a:rPr lang="en-US" dirty="0" smtClean="0"/>
              <a:t>Find other words that have similar polarity:</a:t>
            </a:r>
          </a:p>
          <a:p>
            <a:pPr lvl="2"/>
            <a:r>
              <a:rPr lang="en-US" dirty="0" smtClean="0"/>
              <a:t>Using “and” and “but”</a:t>
            </a:r>
          </a:p>
          <a:p>
            <a:pPr lvl="2"/>
            <a:r>
              <a:rPr lang="en-US" dirty="0" smtClean="0"/>
              <a:t>Using words that occur nearby in the same document</a:t>
            </a:r>
          </a:p>
          <a:p>
            <a:pPr lvl="2"/>
            <a:r>
              <a:rPr lang="en-US" dirty="0" smtClean="0"/>
              <a:t>Using </a:t>
            </a:r>
            <a:r>
              <a:rPr lang="en-US" dirty="0" err="1" smtClean="0"/>
              <a:t>WordNet</a:t>
            </a:r>
            <a:r>
              <a:rPr lang="en-US" dirty="0" smtClean="0"/>
              <a:t> synonyms and antonyms</a:t>
            </a:r>
          </a:p>
          <a:p>
            <a:pPr lvl="2"/>
            <a:endParaRPr lang="en-US" dirty="0" smtClean="0"/>
          </a:p>
          <a:p>
            <a:endParaRPr lang="en-US" sz="2400" dirty="0" smtClean="0"/>
          </a:p>
          <a:p>
            <a:pPr lvl="2"/>
            <a:r>
              <a:rPr lang="en-US" sz="2400" dirty="0" smtClean="0"/>
              <a:t>Use seeds and semi-supervised learning to induce lexicons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5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Supervised Learning of 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01276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63605"/>
            <a:ext cx="7467600" cy="742950"/>
          </a:xfrm>
        </p:spPr>
        <p:txBody>
          <a:bodyPr/>
          <a:lstStyle/>
          <a:p>
            <a:r>
              <a:rPr lang="en-US" dirty="0" smtClean="0"/>
              <a:t>Learn word sentiment supervised by online review scores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17752"/>
            <a:ext cx="8534400" cy="3333750"/>
          </a:xfrm>
        </p:spPr>
        <p:txBody>
          <a:bodyPr/>
          <a:lstStyle/>
          <a:p>
            <a:r>
              <a:rPr lang="en-US" dirty="0" smtClean="0"/>
              <a:t>Review datasets</a:t>
            </a:r>
          </a:p>
          <a:p>
            <a:pPr lvl="1"/>
            <a:r>
              <a:rPr lang="en-US" dirty="0" smtClean="0"/>
              <a:t>IMDB, </a:t>
            </a:r>
            <a:r>
              <a:rPr lang="en-US" dirty="0" err="1" smtClean="0"/>
              <a:t>Goodreads</a:t>
            </a:r>
            <a:r>
              <a:rPr lang="en-US" dirty="0" smtClean="0"/>
              <a:t>, Open Table, Amazon, Trip Advisor</a:t>
            </a:r>
          </a:p>
          <a:p>
            <a:r>
              <a:rPr lang="en-US" dirty="0" smtClean="0"/>
              <a:t>Each review has a score (1-5, 1-10,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Just count how many times each word occurs with each score</a:t>
            </a:r>
          </a:p>
          <a:p>
            <a:pPr lvl="1"/>
            <a:r>
              <a:rPr lang="en-US" dirty="0" smtClean="0"/>
              <a:t>(and normalize)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97485" y="1132977"/>
            <a:ext cx="6546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SALT 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20, 636-659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.</a:t>
            </a:r>
          </a:p>
          <a:p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Potts 2011 NSF Workshop talk.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7704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5750"/>
            <a:ext cx="7772400" cy="514350"/>
          </a:xfrm>
        </p:spPr>
        <p:txBody>
          <a:bodyPr/>
          <a:lstStyle/>
          <a:p>
            <a:r>
              <a:rPr lang="en-US" dirty="0" smtClean="0"/>
              <a:t>Analyzing the polarity of each word in IMDB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likely is each word to appear in each sentiment class?</a:t>
            </a:r>
          </a:p>
          <a:p>
            <a:r>
              <a:rPr lang="en-US" dirty="0" smtClean="0"/>
              <a:t>Count(“bad”) in 1-star, 2-star, 3-star, etc.</a:t>
            </a:r>
          </a:p>
          <a:p>
            <a:r>
              <a:rPr lang="en-US" dirty="0" smtClean="0"/>
              <a:t>But can’t use raw counts: </a:t>
            </a:r>
          </a:p>
          <a:p>
            <a:r>
              <a:rPr lang="en-US" dirty="0" smtClean="0"/>
              <a:t>Instead, </a:t>
            </a:r>
            <a:r>
              <a:rPr lang="en-US" b="1" dirty="0" smtClean="0"/>
              <a:t>likelihood: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Make them comparable between words</a:t>
            </a:r>
          </a:p>
          <a:p>
            <a:pPr lvl="1"/>
            <a:r>
              <a:rPr lang="en-US" b="1" dirty="0" smtClean="0"/>
              <a:t>Scaled likelihood: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38400" y="895350"/>
            <a:ext cx="6546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SALT  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20, 636-659.</a:t>
            </a:r>
          </a:p>
        </p:txBody>
      </p:sp>
      <p:pic>
        <p:nvPicPr>
          <p:cNvPr id="12" name="Picture 11" descr="imdb-bad-count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809750"/>
            <a:ext cx="2743200" cy="2743200"/>
          </a:xfrm>
          <a:prstGeom prst="rect">
            <a:avLst/>
          </a:prstGeom>
        </p:spPr>
      </p:pic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3484563" y="2679700"/>
          <a:ext cx="25781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46" name="Equation" r:id="rId5" imgW="1460500" imgH="482600" progId="Equation.3">
                  <p:embed/>
                </p:oleObj>
              </mc:Choice>
              <mc:Fallback>
                <p:oleObj name="Equation" r:id="rId5" imgW="1460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84563" y="2679700"/>
                        <a:ext cx="2578100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352800" y="3943350"/>
          <a:ext cx="1258824" cy="989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47" name="Equation" r:id="rId7" imgW="533400" imgH="419100" progId="Equation.3">
                  <p:embed/>
                </p:oleObj>
              </mc:Choice>
              <mc:Fallback>
                <p:oleObj name="Equation" r:id="rId7" imgW="533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52800" y="3943350"/>
                        <a:ext cx="1258824" cy="989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25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67" y="1403083"/>
            <a:ext cx="1885381" cy="10002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616544"/>
            <a:ext cx="1778179" cy="10935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45613"/>
            <a:ext cx="1852269" cy="105588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53658"/>
            <a:ext cx="1778179" cy="109907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005" y="2647950"/>
            <a:ext cx="1713578" cy="1074316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32" y="3858403"/>
            <a:ext cx="1738524" cy="125954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700" y="1342924"/>
            <a:ext cx="1732534" cy="100022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152" y="2659141"/>
            <a:ext cx="1704088" cy="94079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414" y="4082532"/>
            <a:ext cx="1702188" cy="103727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15" y="1440128"/>
            <a:ext cx="1737605" cy="926135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293" y="2664778"/>
            <a:ext cx="1704088" cy="953582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222" y="4219563"/>
            <a:ext cx="1704087" cy="8890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738" y="-66675"/>
            <a:ext cx="7772400" cy="742950"/>
          </a:xfrm>
        </p:spPr>
        <p:txBody>
          <a:bodyPr/>
          <a:lstStyle/>
          <a:p>
            <a:r>
              <a:rPr lang="en-US" dirty="0" smtClean="0"/>
              <a:t>“Potts diagrams”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84279" y="133350"/>
            <a:ext cx="3707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</a:t>
            </a:r>
            <a:r>
              <a:rPr lang="en-US" sz="1600" dirty="0" smtClean="0">
                <a:solidFill>
                  <a:srgbClr val="28817A"/>
                </a:solidFill>
                <a:latin typeface="+mn-lt"/>
              </a:rPr>
              <a:t>NSF workshop on restructuring adjectives.</a:t>
            </a:r>
            <a:endParaRPr lang="en-US" sz="1600" dirty="0">
              <a:solidFill>
                <a:srgbClr val="28817A"/>
              </a:solidFill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2000" y="1065634"/>
            <a:ext cx="65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good</a:t>
            </a:r>
            <a:endParaRPr lang="en-US" sz="1800" dirty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2000" y="2507218"/>
            <a:ext cx="6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great</a:t>
            </a:r>
            <a:endParaRPr lang="en-US" sz="1800" dirty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9600" y="3878818"/>
            <a:ext cx="1022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excellent</a:t>
            </a:r>
            <a:endParaRPr lang="en-US" sz="1800" dirty="0"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960996" y="1135618"/>
            <a:ext cx="145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disappointing</a:t>
            </a:r>
            <a:endParaRPr lang="en-US" sz="1800" dirty="0">
              <a:latin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72093" y="2580365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bad</a:t>
            </a:r>
            <a:endParaRPr lang="en-US" sz="1800" dirty="0"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16999" y="3946437"/>
            <a:ext cx="87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terrible</a:t>
            </a:r>
            <a:endParaRPr lang="en-US" sz="1800" dirty="0"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853225" y="120015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totally</a:t>
            </a:r>
            <a:endParaRPr lang="en-US" sz="1800" dirty="0">
              <a:latin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32126" y="2495550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absolutely</a:t>
            </a:r>
            <a:endParaRPr lang="en-US" sz="1800" dirty="0">
              <a:latin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75967" y="3955018"/>
            <a:ext cx="807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utterly</a:t>
            </a:r>
            <a:endParaRPr lang="en-US" sz="1800" dirty="0">
              <a:latin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747836" y="1135618"/>
            <a:ext cx="1167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somewhat</a:t>
            </a:r>
            <a:endParaRPr lang="en-US" sz="1800" dirty="0">
              <a:latin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782723" y="2395699"/>
            <a:ext cx="6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fairly</a:t>
            </a:r>
            <a:endParaRPr lang="en-US" sz="1800" dirty="0">
              <a:latin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888018" y="3816557"/>
            <a:ext cx="75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pretty</a:t>
            </a:r>
            <a:endParaRPr lang="en-US" sz="1800" dirty="0">
              <a:latin typeface="+mn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78780" y="758283"/>
            <a:ext cx="162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Positive scalars</a:t>
            </a:r>
            <a:endParaRPr lang="en-US" sz="1800" b="1" dirty="0"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829719" y="752303"/>
            <a:ext cx="172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Negative scalars</a:t>
            </a:r>
            <a:endParaRPr lang="en-US" sz="1800" b="1" dirty="0">
              <a:latin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630972" y="758283"/>
            <a:ext cx="1166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Emphatics</a:t>
            </a:r>
            <a:endParaRPr lang="en-US" sz="1800" b="1" dirty="0">
              <a:latin typeface="+mn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56258" y="777080"/>
            <a:ext cx="1318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Attenuators</a:t>
            </a:r>
            <a:endParaRPr lang="en-US" sz="18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38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0"/>
            <a:ext cx="8077200" cy="742950"/>
          </a:xfrm>
        </p:spPr>
        <p:txBody>
          <a:bodyPr/>
          <a:lstStyle/>
          <a:p>
            <a:r>
              <a:rPr lang="en-US" dirty="0" smtClean="0"/>
              <a:t>Or use regression coefficients to weight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a classifier based on supervised data</a:t>
            </a:r>
          </a:p>
          <a:p>
            <a:pPr lvl="1"/>
            <a:r>
              <a:rPr lang="en-US" dirty="0" smtClean="0"/>
              <a:t>Predict: human-labeled connotation of a document </a:t>
            </a:r>
          </a:p>
          <a:p>
            <a:pPr lvl="1"/>
            <a:r>
              <a:rPr lang="en-US" dirty="0" smtClean="0"/>
              <a:t>From: all the words and bigrams in it</a:t>
            </a:r>
          </a:p>
          <a:p>
            <a:r>
              <a:rPr lang="en-US" dirty="0" smtClean="0"/>
              <a:t>Use the regression coefficients as the  weights</a:t>
            </a:r>
          </a:p>
          <a:p>
            <a:r>
              <a:rPr lang="en-US" dirty="0" smtClean="0"/>
              <a:t>We’ll return to an example of this in the next section.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384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Using the lexicons to detect affect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4932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971550"/>
          </a:xfrm>
        </p:spPr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exicons for detecting document affect:</a:t>
            </a:r>
            <a:br>
              <a:rPr lang="en-US" dirty="0" smtClean="0"/>
            </a:br>
            <a:r>
              <a:rPr lang="en-US" dirty="0" smtClean="0"/>
              <a:t>Simplest </a:t>
            </a:r>
            <a:r>
              <a:rPr lang="en-US" dirty="0"/>
              <a:t>u</a:t>
            </a:r>
            <a:r>
              <a:rPr lang="en-US" dirty="0" smtClean="0"/>
              <a:t>nsupervised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85950"/>
            <a:ext cx="8534400" cy="2800350"/>
          </a:xfrm>
        </p:spPr>
        <p:txBody>
          <a:bodyPr/>
          <a:lstStyle/>
          <a:p>
            <a:r>
              <a:rPr lang="en-US" dirty="0" smtClean="0"/>
              <a:t>Sentiment:</a:t>
            </a:r>
          </a:p>
          <a:p>
            <a:pPr lvl="1"/>
            <a:r>
              <a:rPr lang="en-US" dirty="0" smtClean="0"/>
              <a:t>Sum the weights of each positive word in the document</a:t>
            </a:r>
          </a:p>
          <a:p>
            <a:pPr lvl="1"/>
            <a:r>
              <a:rPr lang="en-US" dirty="0" smtClean="0"/>
              <a:t>Sum the weights of each negative word in the document</a:t>
            </a:r>
          </a:p>
          <a:p>
            <a:pPr lvl="1"/>
            <a:r>
              <a:rPr lang="en-US" dirty="0" smtClean="0"/>
              <a:t>Choose whichever value (positive or negative)  has higher sum</a:t>
            </a:r>
          </a:p>
          <a:p>
            <a:r>
              <a:rPr lang="en-US" dirty="0" smtClean="0"/>
              <a:t>Emotion:</a:t>
            </a:r>
          </a:p>
          <a:p>
            <a:pPr lvl="1"/>
            <a:r>
              <a:rPr lang="en-US" dirty="0" smtClean="0"/>
              <a:t>Do the same for each emotion lexicon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427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44398"/>
            <a:ext cx="7848600" cy="727152"/>
          </a:xfrm>
        </p:spPr>
        <p:txBody>
          <a:bodyPr/>
          <a:lstStyle/>
          <a:p>
            <a:r>
              <a:rPr lang="en-US"/>
              <a:t>Lexicons for detecting document affect:</a:t>
            </a:r>
            <a:br>
              <a:rPr lang="en-US"/>
            </a:br>
            <a:r>
              <a:rPr lang="en-US"/>
              <a:t>Simplest </a:t>
            </a:r>
            <a:r>
              <a:rPr lang="en-US" smtClean="0"/>
              <a:t>supervised </a:t>
            </a:r>
            <a:r>
              <a:rPr lang="en-US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6051"/>
            <a:ext cx="8534400" cy="3333750"/>
          </a:xfrm>
        </p:spPr>
        <p:txBody>
          <a:bodyPr/>
          <a:lstStyle/>
          <a:p>
            <a:r>
              <a:rPr lang="en-US" dirty="0" smtClean="0"/>
              <a:t>Build a classifier</a:t>
            </a:r>
          </a:p>
          <a:p>
            <a:pPr lvl="1"/>
            <a:r>
              <a:rPr lang="en-US" dirty="0" smtClean="0"/>
              <a:t>Predict sentiment (or emotion, or personality) given features</a:t>
            </a:r>
          </a:p>
          <a:p>
            <a:pPr lvl="1"/>
            <a:r>
              <a:rPr lang="en-US" dirty="0"/>
              <a:t>Use </a:t>
            </a:r>
            <a:r>
              <a:rPr lang="en-US" dirty="0" smtClean="0"/>
              <a:t>“counts of lexicon categories” </a:t>
            </a:r>
            <a:r>
              <a:rPr lang="en-US" dirty="0"/>
              <a:t>as a </a:t>
            </a:r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Sample features:</a:t>
            </a:r>
          </a:p>
          <a:p>
            <a:pPr lvl="2"/>
            <a:r>
              <a:rPr lang="en-US" dirty="0" smtClean="0"/>
              <a:t>LIWC category “cognition” had count of 7</a:t>
            </a:r>
          </a:p>
          <a:p>
            <a:pPr lvl="2"/>
            <a:r>
              <a:rPr lang="en-US" dirty="0" smtClean="0"/>
              <a:t>NRC Emotion category “anticipation” had count of 2</a:t>
            </a:r>
          </a:p>
          <a:p>
            <a:r>
              <a:rPr lang="en-US" dirty="0" smtClean="0"/>
              <a:t>Baseline</a:t>
            </a:r>
            <a:endParaRPr lang="en-US" dirty="0"/>
          </a:p>
          <a:p>
            <a:pPr lvl="1"/>
            <a:r>
              <a:rPr lang="en-US" dirty="0" smtClean="0"/>
              <a:t>Instead use counts of </a:t>
            </a:r>
            <a:r>
              <a:rPr lang="en-US" b="1" dirty="0" smtClean="0"/>
              <a:t>all</a:t>
            </a:r>
            <a:r>
              <a:rPr lang="en-US" dirty="0" smtClean="0"/>
              <a:t> the words and bigrams in the training set</a:t>
            </a:r>
          </a:p>
          <a:p>
            <a:pPr lvl="1"/>
            <a:r>
              <a:rPr lang="en-US" dirty="0" smtClean="0"/>
              <a:t>This is hard to beat</a:t>
            </a:r>
          </a:p>
          <a:p>
            <a:pPr lvl="1"/>
            <a:r>
              <a:rPr lang="en-US" dirty="0" smtClean="0"/>
              <a:t>But only works if the training and test sets are very similar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959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Sample affective task: personality detection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56362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>
                <a:latin typeface="Calibri (Headings)"/>
                <a:cs typeface="Calibri (Headings)"/>
              </a:rPr>
              <a:t>Computing with Affective Lexicons 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Lexicons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02402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000"/>
            <a:ext cx="8001000" cy="742950"/>
          </a:xfrm>
        </p:spPr>
        <p:txBody>
          <a:bodyPr/>
          <a:lstStyle/>
          <a:p>
            <a:r>
              <a:rPr lang="en-US" dirty="0" smtClean="0"/>
              <a:t>Sample affective task: </a:t>
            </a:r>
            <a:r>
              <a:rPr lang="en-US" smtClean="0"/>
              <a:t>personality detection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04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26988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Number Placeholder 6"/>
          <p:cNvSpPr txBox="1">
            <a:spLocks noGrp="1"/>
          </p:cNvSpPr>
          <p:nvPr/>
        </p:nvSpPr>
        <p:spPr bwMode="auto">
          <a:xfrm>
            <a:off x="6572250" y="4914900"/>
            <a:ext cx="142875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68570" tIns="34286" rIns="68570" bIns="34286">
            <a:prstTxWarp prst="textNoShape">
              <a:avLst/>
            </a:prstTxWarp>
          </a:bodyPr>
          <a:lstStyle/>
          <a:p>
            <a:pPr algn="r" eaLnBrk="0" hangingPunct="0"/>
            <a:fld id="{90D42DF7-FD5E-A54A-8AEA-2A1E960F83FA}" type="slidenum">
              <a:rPr lang="en-US" sz="1050" b="1">
                <a:solidFill>
                  <a:srgbClr val="E9DFB6"/>
                </a:solidFill>
                <a:ea typeface="ＭＳ Ｐゴシック" charset="-128"/>
                <a:cs typeface="ＭＳ Ｐゴシック" charset="-128"/>
              </a:rPr>
              <a:pPr algn="r" eaLnBrk="0" hangingPunct="0"/>
              <a:t>62</a:t>
            </a:fld>
            <a:endParaRPr lang="en-US" sz="105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5171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66700"/>
            <a:ext cx="7467600" cy="742950"/>
          </a:xfrm>
        </p:spPr>
        <p:txBody>
          <a:bodyPr/>
          <a:lstStyle/>
          <a:p>
            <a:r>
              <a:rPr lang="en-US" smtClean="0"/>
              <a:t>The Big Five Dimensions of Personality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143000" y="1200150"/>
            <a:ext cx="7696200" cy="333375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Extraversion vs. Introversion </a:t>
            </a:r>
            <a:r>
              <a:rPr lang="en-US" dirty="0" smtClean="0"/>
              <a:t>	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sociable, assertive, playful vs. aloof, reserved, shy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Emotional stability vs. Neuroticism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calm, unemotional vs. insecure, anxious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Agreeableness vs. Disagreeable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friendly, cooperative vs. antagonistic, faultfinding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Conscientiousness vs. </a:t>
            </a:r>
            <a:r>
              <a:rPr lang="en-US" sz="2800" b="1" dirty="0" err="1" smtClean="0"/>
              <a:t>Unconscientiou</a:t>
            </a:r>
            <a:r>
              <a:rPr lang="en-US" sz="2800" dirty="0" err="1" smtClean="0"/>
              <a:t>s</a:t>
            </a:r>
            <a:r>
              <a:rPr lang="en-US" sz="2800" dirty="0" smtClean="0"/>
              <a:t>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self-disciplined, </a:t>
            </a:r>
            <a:r>
              <a:rPr lang="en-US" dirty="0" err="1" smtClean="0"/>
              <a:t>organised</a:t>
            </a:r>
            <a:r>
              <a:rPr lang="en-US" dirty="0" smtClean="0"/>
              <a:t> vs. inefficient, careless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b="1" dirty="0" smtClean="0"/>
              <a:t>Openness to experience </a:t>
            </a:r>
          </a:p>
          <a:p>
            <a:pPr marL="239316" lvl="1" indent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intellectual, insightful vs. shallow, unimaginative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260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61950"/>
            <a:ext cx="7467600" cy="742950"/>
          </a:xfrm>
        </p:spPr>
        <p:txBody>
          <a:bodyPr/>
          <a:lstStyle/>
          <a:p>
            <a:r>
              <a:rPr lang="en-US" smtClean="0"/>
              <a:t>Various text corpora labeled for personality of author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76350"/>
            <a:ext cx="8458200" cy="3657600"/>
          </a:xfrm>
        </p:spPr>
        <p:txBody>
          <a:bodyPr/>
          <a:lstStyle/>
          <a:p>
            <a:pPr marL="0" indent="0">
              <a:buNone/>
            </a:pPr>
            <a:r>
              <a:rPr lang="en-US" sz="1200" b="1" dirty="0" err="1"/>
              <a:t>Pennebaker</a:t>
            </a:r>
            <a:r>
              <a:rPr lang="en-US" sz="1200" dirty="0"/>
              <a:t>, James W., and Laura A. King. </a:t>
            </a:r>
            <a:r>
              <a:rPr lang="en-US" sz="1200" dirty="0" smtClean="0"/>
              <a:t>1999. "Linguistic </a:t>
            </a:r>
            <a:r>
              <a:rPr lang="en-US" sz="1200" dirty="0"/>
              <a:t>styles: language use as an individual difference." </a:t>
            </a:r>
            <a:r>
              <a:rPr lang="en-US" sz="1200" i="1" dirty="0"/>
              <a:t>Journal of personality and social psychology</a:t>
            </a:r>
            <a:r>
              <a:rPr lang="en-US" sz="1200" dirty="0"/>
              <a:t> 77, no. </a:t>
            </a:r>
            <a:r>
              <a:rPr lang="en-US" sz="1200" dirty="0" smtClean="0"/>
              <a:t>6.</a:t>
            </a:r>
          </a:p>
          <a:p>
            <a:pPr lvl="1"/>
            <a:r>
              <a:rPr lang="en-US" sz="1800" dirty="0" smtClean="0"/>
              <a:t>2,479 essays from psychology students (1.9 million words), “write whatever comes into your mind” for 20 minutes</a:t>
            </a:r>
          </a:p>
          <a:p>
            <a:pPr marL="0" indent="0">
              <a:buNone/>
            </a:pPr>
            <a:r>
              <a:rPr lang="en-US" sz="1200" b="1" dirty="0" err="1"/>
              <a:t>Mehl</a:t>
            </a:r>
            <a:r>
              <a:rPr lang="en-US" sz="1200" dirty="0"/>
              <a:t>, Matthias R, SD Gosling, JW </a:t>
            </a:r>
            <a:r>
              <a:rPr lang="en-US" sz="1200" dirty="0" err="1"/>
              <a:t>Pennebaker</a:t>
            </a:r>
            <a:r>
              <a:rPr lang="en-US" sz="1200" dirty="0"/>
              <a:t>. 2006.  Personality in its natural habitat: manifestations and implicit folk theories of personality in daily life.  Journal of personality and social psychology 90 (5), </a:t>
            </a:r>
            <a:r>
              <a:rPr lang="en-US" sz="1200" dirty="0" smtClean="0"/>
              <a:t>862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Speech from Electronically Activated Recorder (EAR) </a:t>
            </a:r>
          </a:p>
          <a:p>
            <a:pPr lvl="1">
              <a:spcBef>
                <a:spcPts val="0"/>
              </a:spcBef>
            </a:pPr>
            <a:r>
              <a:rPr lang="en-US" sz="1800" dirty="0"/>
              <a:t>R</a:t>
            </a:r>
            <a:r>
              <a:rPr lang="en-US" sz="1800" dirty="0" smtClean="0"/>
              <a:t>andom snippets of conversation recorded, transcribed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96 participants, total of 97,468 words and 15,269 utterances</a:t>
            </a:r>
          </a:p>
          <a:p>
            <a:pPr marL="0" indent="0">
              <a:buNone/>
            </a:pPr>
            <a:r>
              <a:rPr lang="en-US" sz="1200" b="1" dirty="0"/>
              <a:t>Schwartz</a:t>
            </a:r>
            <a:r>
              <a:rPr lang="en-US" sz="1200" dirty="0"/>
              <a:t>, H. Andrew, Johannes C. </a:t>
            </a:r>
            <a:r>
              <a:rPr lang="en-US" sz="1200" dirty="0" err="1"/>
              <a:t>Eichstaedt</a:t>
            </a:r>
            <a:r>
              <a:rPr lang="en-US" sz="1200" dirty="0"/>
              <a:t>, Margaret L. Kern, Lukasz </a:t>
            </a:r>
            <a:r>
              <a:rPr lang="en-US" sz="1200" dirty="0" err="1"/>
              <a:t>Dziurzynski</a:t>
            </a:r>
            <a:r>
              <a:rPr lang="en-US" sz="1200" dirty="0"/>
              <a:t>, Stephanie M. Ramones, </a:t>
            </a:r>
            <a:r>
              <a:rPr lang="en-US" sz="1200" dirty="0" err="1"/>
              <a:t>Megha</a:t>
            </a:r>
            <a:r>
              <a:rPr lang="en-US" sz="1200" dirty="0"/>
              <a:t> Agrawal, </a:t>
            </a:r>
            <a:r>
              <a:rPr lang="en-US" sz="1200" dirty="0" err="1"/>
              <a:t>Achal</a:t>
            </a:r>
            <a:r>
              <a:rPr lang="en-US" sz="1200" dirty="0"/>
              <a:t> Shah et al. </a:t>
            </a:r>
            <a:r>
              <a:rPr lang="en-US" sz="1200" dirty="0" smtClean="0"/>
              <a:t>2013. "Personality</a:t>
            </a:r>
            <a:r>
              <a:rPr lang="en-US" sz="1200" dirty="0"/>
              <a:t>, gender, and age in the language of social media: The open-vocabulary approach." </a:t>
            </a:r>
            <a:r>
              <a:rPr lang="en-US" sz="1200" i="1" dirty="0" err="1"/>
              <a:t>PloS</a:t>
            </a:r>
            <a:r>
              <a:rPr lang="en-US" sz="1200" i="1" dirty="0"/>
              <a:t> one</a:t>
            </a:r>
            <a:r>
              <a:rPr lang="en-US" sz="1200" dirty="0"/>
              <a:t> 8, no. 9 </a:t>
            </a:r>
            <a:endParaRPr lang="en-US" sz="1200" dirty="0" smtClean="0"/>
          </a:p>
          <a:p>
            <a:pPr lvl="1">
              <a:spcBef>
                <a:spcPts val="0"/>
              </a:spcBef>
            </a:pPr>
            <a:r>
              <a:rPr lang="en-US" sz="1800" dirty="0" smtClean="0"/>
              <a:t>Facebook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75,000 volunteers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309 million words</a:t>
            </a:r>
          </a:p>
          <a:p>
            <a:pPr lvl="1">
              <a:spcBef>
                <a:spcPts val="0"/>
              </a:spcBef>
            </a:pPr>
            <a:r>
              <a:rPr lang="en-US" sz="1800" dirty="0" smtClean="0"/>
              <a:t>All took a personality test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772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2561"/>
            <a:ext cx="7467600" cy="742950"/>
          </a:xfrm>
        </p:spPr>
        <p:txBody>
          <a:bodyPr/>
          <a:lstStyle/>
          <a:p>
            <a:r>
              <a:rPr lang="en-US" dirty="0" smtClean="0"/>
              <a:t>Ears (speech) corpus (</a:t>
            </a:r>
            <a:r>
              <a:rPr lang="en-US" dirty="0" err="1" smtClean="0"/>
              <a:t>Mehl</a:t>
            </a:r>
            <a:r>
              <a:rPr lang="en-US" dirty="0" smtClean="0"/>
              <a:t> et al.)</a:t>
            </a:r>
            <a:endParaRPr lang="en-US" dirty="0"/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589" y="971551"/>
            <a:ext cx="6817123" cy="38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1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50" y="211410"/>
            <a:ext cx="7467600" cy="742950"/>
          </a:xfrm>
        </p:spPr>
        <p:txBody>
          <a:bodyPr/>
          <a:lstStyle/>
          <a:p>
            <a:r>
              <a:rPr lang="en-US" dirty="0" smtClean="0"/>
              <a:t>Essays corpus (</a:t>
            </a:r>
            <a:r>
              <a:rPr lang="en-US" dirty="0" err="1" smtClean="0"/>
              <a:t>Pennebaker</a:t>
            </a:r>
            <a:r>
              <a:rPr lang="en-US" dirty="0" smtClean="0"/>
              <a:t> and King)</a:t>
            </a:r>
            <a:endParaRPr lang="en-US" dirty="0"/>
          </a:p>
        </p:txBody>
      </p:sp>
      <p:pic>
        <p:nvPicPr>
          <p:cNvPr id="4" name="Picture 3" descr="essay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971551"/>
            <a:ext cx="6858000" cy="38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7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err="1"/>
              <a:t>Mairesse</a:t>
            </a:r>
            <a:r>
              <a:rPr lang="en-US" sz="2000" dirty="0"/>
              <a:t>, François, Marilyn A. Walker, Matthias R. </a:t>
            </a:r>
            <a:r>
              <a:rPr lang="en-US" sz="2000" dirty="0" err="1"/>
              <a:t>Mehl</a:t>
            </a:r>
            <a:r>
              <a:rPr lang="en-US" sz="2000" dirty="0"/>
              <a:t>, and Roger K. Moore. "Using linguistic cues for the automatic recognition of personality in conversation and text." </a:t>
            </a:r>
            <a:r>
              <a:rPr lang="en-US" sz="2000" i="1" dirty="0"/>
              <a:t>Journal of artificial intelligence research</a:t>
            </a:r>
            <a:r>
              <a:rPr lang="en-US" sz="2000" dirty="0"/>
              <a:t> (2007): 457-500</a:t>
            </a:r>
            <a:r>
              <a:rPr lang="en-US" sz="2000" dirty="0" smtClean="0"/>
              <a:t>.</a:t>
            </a:r>
          </a:p>
          <a:p>
            <a:pPr lvl="1"/>
            <a:r>
              <a:rPr lang="en-US" sz="1800" dirty="0" smtClean="0"/>
              <a:t>Various classifiers, lexicon-based and prosodic features</a:t>
            </a:r>
            <a:endParaRPr lang="en-US" sz="1800" dirty="0"/>
          </a:p>
          <a:p>
            <a:r>
              <a:rPr lang="en-US" sz="2000" b="1" dirty="0"/>
              <a:t>Schwartz</a:t>
            </a:r>
            <a:r>
              <a:rPr lang="en-US" sz="2000" dirty="0"/>
              <a:t>, H. Andrew, Johannes C. </a:t>
            </a:r>
            <a:r>
              <a:rPr lang="en-US" sz="2000" dirty="0" err="1"/>
              <a:t>Eichstaedt</a:t>
            </a:r>
            <a:r>
              <a:rPr lang="en-US" sz="2000" dirty="0"/>
              <a:t>, Margaret L. Kern, Lukasz </a:t>
            </a:r>
            <a:r>
              <a:rPr lang="en-US" sz="2000" dirty="0" err="1"/>
              <a:t>Dziurzynski</a:t>
            </a:r>
            <a:r>
              <a:rPr lang="en-US" sz="2000" dirty="0"/>
              <a:t>, Stephanie M. Ramones, </a:t>
            </a:r>
            <a:r>
              <a:rPr lang="en-US" sz="2000" dirty="0" err="1"/>
              <a:t>Megha</a:t>
            </a:r>
            <a:r>
              <a:rPr lang="en-US" sz="2000" dirty="0"/>
              <a:t> Agrawal, </a:t>
            </a:r>
            <a:r>
              <a:rPr lang="en-US" sz="2000" dirty="0" err="1"/>
              <a:t>Achal</a:t>
            </a:r>
            <a:r>
              <a:rPr lang="en-US" sz="2000" dirty="0"/>
              <a:t> Shah et al. 2013. "Personality, gender, and age in the language of social media: The open-vocabulary approach." </a:t>
            </a:r>
            <a:r>
              <a:rPr lang="en-US" sz="2000" i="1" dirty="0" err="1"/>
              <a:t>PloS</a:t>
            </a:r>
            <a:r>
              <a:rPr lang="en-US" sz="2000" i="1" dirty="0"/>
              <a:t> one</a:t>
            </a:r>
            <a:r>
              <a:rPr lang="en-US" sz="2000" dirty="0"/>
              <a:t> 8, no</a:t>
            </a:r>
            <a:r>
              <a:rPr lang="en-US" sz="2000" dirty="0" smtClean="0"/>
              <a:t>.</a:t>
            </a:r>
          </a:p>
          <a:p>
            <a:pPr lvl="1"/>
            <a:r>
              <a:rPr lang="en-US" sz="1800" dirty="0" smtClean="0"/>
              <a:t>regression and SVM, lexicon-based and all-words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985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05980"/>
            <a:ext cx="5829300" cy="594121"/>
          </a:xfrm>
        </p:spPr>
        <p:txBody>
          <a:bodyPr/>
          <a:lstStyle/>
          <a:p>
            <a:r>
              <a:rPr lang="en-US" dirty="0" smtClean="0"/>
              <a:t>Sample LIWC Features</a:t>
            </a:r>
            <a:endParaRPr lang="en-US" dirty="0"/>
          </a:p>
        </p:txBody>
      </p:sp>
      <p:pic>
        <p:nvPicPr>
          <p:cNvPr id="4" name="Content Placeholder 3" descr="liwcfeatures.tiff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2" b="-8022"/>
          <a:stretch>
            <a:fillRect/>
          </a:stretch>
        </p:blipFill>
        <p:spPr>
          <a:xfrm>
            <a:off x="1066800" y="1245578"/>
            <a:ext cx="6852285" cy="4030756"/>
          </a:xfrm>
        </p:spPr>
      </p:pic>
      <p:sp>
        <p:nvSpPr>
          <p:cNvPr id="3" name="TextBox 2"/>
          <p:cNvSpPr txBox="1"/>
          <p:nvPr/>
        </p:nvSpPr>
        <p:spPr>
          <a:xfrm>
            <a:off x="728322" y="800101"/>
            <a:ext cx="4775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LIWC (Linguistic Inquiry and Word Count)</a:t>
            </a:r>
            <a:endParaRPr lang="en-US" sz="18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209556"/>
            <a:ext cx="84208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200" dirty="0" err="1">
                <a:solidFill>
                  <a:srgbClr val="28817A"/>
                </a:solidFill>
              </a:rPr>
              <a:t>Pennebaker</a:t>
            </a:r>
            <a:r>
              <a:rPr lang="en-US" sz="1200" dirty="0">
                <a:solidFill>
                  <a:srgbClr val="28817A"/>
                </a:solidFill>
              </a:rPr>
              <a:t>, J.W., Booth, R.J., &amp; Francis, M.E. (2007). Linguistic Inquiry and Word Count: LIWC 2007. Austin, TX</a:t>
            </a:r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7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Normalizing LIWC category features</a:t>
            </a:r>
            <a:br>
              <a:rPr lang="en-US" dirty="0" smtClean="0"/>
            </a:br>
            <a:r>
              <a:rPr lang="en-US" sz="2400" dirty="0" smtClean="0"/>
              <a:t>(Schwartz et al 2013, Facebook study)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393552"/>
            <a:ext cx="5841392" cy="12683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90600" y="1581150"/>
            <a:ext cx="44115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+mn-lt"/>
              </a:rPr>
              <a:t>Mairesse</a:t>
            </a:r>
            <a:r>
              <a:rPr lang="en-US" sz="2800" dirty="0" smtClean="0">
                <a:latin typeface="+mn-lt"/>
              </a:rPr>
              <a:t>:</a:t>
            </a:r>
          </a:p>
          <a:p>
            <a:r>
              <a:rPr lang="en-US" sz="2800" dirty="0">
                <a:latin typeface="+mn-lt"/>
              </a:rPr>
              <a:t>	</a:t>
            </a:r>
            <a:r>
              <a:rPr lang="en-US" sz="2800" dirty="0" smtClean="0">
                <a:latin typeface="+mn-lt"/>
              </a:rPr>
              <a:t>Raw LIWC counts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Schwartz  et al:</a:t>
            </a:r>
          </a:p>
          <a:p>
            <a:r>
              <a:rPr lang="en-US" sz="2800" dirty="0">
                <a:latin typeface="+mn-lt"/>
              </a:rPr>
              <a:t>	</a:t>
            </a:r>
            <a:r>
              <a:rPr lang="en-US" sz="2800" dirty="0" smtClean="0">
                <a:latin typeface="+mn-lt"/>
              </a:rPr>
              <a:t>Normalized per writer:</a:t>
            </a:r>
          </a:p>
        </p:txBody>
      </p:sp>
    </p:spTree>
    <p:extLst>
      <p:ext uri="{BB962C8B-B14F-4D97-AF65-F5344CB8AC3E}">
        <p14:creationId xmlns:p14="http://schemas.microsoft.com/office/powerpoint/2010/main" val="120412736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123950"/>
            <a:ext cx="8534400" cy="3333750"/>
          </a:xfrm>
        </p:spPr>
        <p:txBody>
          <a:bodyPr/>
          <a:lstStyle/>
          <a:p>
            <a:r>
              <a:rPr lang="en-US" dirty="0" smtClean="0"/>
              <a:t>Agreeable: </a:t>
            </a:r>
          </a:p>
          <a:p>
            <a:pPr lvl="1"/>
            <a:r>
              <a:rPr lang="en-US" dirty="0" smtClean="0"/>
              <a:t>+Family, +Home, -Anger, -Swear</a:t>
            </a:r>
          </a:p>
          <a:p>
            <a:r>
              <a:rPr lang="en-US" dirty="0" smtClean="0"/>
              <a:t>Extravert</a:t>
            </a:r>
          </a:p>
          <a:p>
            <a:pPr lvl="1"/>
            <a:r>
              <a:rPr lang="en-US" dirty="0" smtClean="0"/>
              <a:t>+Friend, +Religion, +Self</a:t>
            </a:r>
          </a:p>
          <a:p>
            <a:r>
              <a:rPr lang="en-US" dirty="0" smtClean="0"/>
              <a:t>Conscientiousness:</a:t>
            </a:r>
          </a:p>
          <a:p>
            <a:pPr lvl="1"/>
            <a:r>
              <a:rPr lang="en-US" dirty="0" smtClean="0"/>
              <a:t>-Swear, -Anger, -</a:t>
            </a:r>
            <a:r>
              <a:rPr lang="en-US" dirty="0" err="1" smtClean="0"/>
              <a:t>NegEmotion</a:t>
            </a:r>
            <a:r>
              <a:rPr lang="en-US" dirty="0" smtClean="0"/>
              <a:t>, </a:t>
            </a:r>
          </a:p>
          <a:p>
            <a:r>
              <a:rPr lang="en-US" dirty="0" smtClean="0"/>
              <a:t>Emotional Stability: </a:t>
            </a:r>
          </a:p>
          <a:p>
            <a:pPr lvl="1"/>
            <a:r>
              <a:rPr lang="en-US" dirty="0"/>
              <a:t>-</a:t>
            </a:r>
            <a:r>
              <a:rPr lang="en-US" dirty="0" err="1" smtClean="0"/>
              <a:t>NegEmotion</a:t>
            </a:r>
            <a:r>
              <a:rPr lang="en-US" dirty="0" smtClean="0"/>
              <a:t>, +Sports, </a:t>
            </a:r>
          </a:p>
          <a:p>
            <a:r>
              <a:rPr lang="en-US" dirty="0" smtClean="0"/>
              <a:t>Openness</a:t>
            </a:r>
          </a:p>
          <a:p>
            <a:pPr lvl="1"/>
            <a:r>
              <a:rPr lang="en-US" dirty="0" smtClean="0"/>
              <a:t>-Cause, -Space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972050"/>
            <a:ext cx="19812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45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70718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for predicting extraversion</a:t>
            </a:r>
            <a:br>
              <a:rPr lang="en-US" dirty="0" smtClean="0"/>
            </a:br>
            <a:r>
              <a:rPr lang="en-US" dirty="0" smtClean="0"/>
              <a:t>in essay corpus (</a:t>
            </a:r>
            <a:r>
              <a:rPr lang="en-US" dirty="0" err="1" smtClean="0"/>
              <a:t>Mairesse</a:t>
            </a:r>
            <a:r>
              <a:rPr lang="en-US" dirty="0" smtClean="0"/>
              <a:t> et al)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288983"/>
            <a:ext cx="5090142" cy="37365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6320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all words instead of lexicons</a:t>
            </a:r>
            <a:br>
              <a:rPr lang="en-US" dirty="0" smtClean="0"/>
            </a:br>
            <a:r>
              <a:rPr lang="en-US" dirty="0" smtClean="0"/>
              <a:t>Facebook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Schwartz et al. (2013)</a:t>
            </a:r>
          </a:p>
          <a:p>
            <a:r>
              <a:rPr lang="en-US" dirty="0" smtClean="0"/>
              <a:t>Choosing phrases with </a:t>
            </a:r>
            <a:r>
              <a:rPr lang="en-US" dirty="0" err="1" smtClean="0"/>
              <a:t>pmi</a:t>
            </a:r>
            <a:r>
              <a:rPr lang="en-US" dirty="0" smtClean="0"/>
              <a:t> &gt; 2*length  [in words]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Only use words/phrases used </a:t>
            </a:r>
            <a:r>
              <a:rPr lang="en-US" dirty="0"/>
              <a:t>by at least 1% of </a:t>
            </a:r>
            <a:r>
              <a:rPr lang="en-US" dirty="0" smtClean="0"/>
              <a:t>writers</a:t>
            </a:r>
          </a:p>
          <a:p>
            <a:r>
              <a:rPr lang="en-US" dirty="0" smtClean="0"/>
              <a:t>Normalize counts of  words and phrases by writer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102" y="4127965"/>
            <a:ext cx="4892402" cy="882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59" y="2233970"/>
            <a:ext cx="3102841" cy="77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321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57" y="1706383"/>
            <a:ext cx="4176294" cy="273955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136" y="1721552"/>
            <a:ext cx="4283664" cy="2737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175" y="106540"/>
            <a:ext cx="8833625" cy="1093610"/>
          </a:xfrm>
        </p:spPr>
        <p:txBody>
          <a:bodyPr/>
          <a:lstStyle/>
          <a:p>
            <a:r>
              <a:rPr lang="en-US" dirty="0" smtClean="0"/>
              <a:t>Facebook study, Learned words, </a:t>
            </a:r>
            <a:br>
              <a:rPr lang="en-US" dirty="0" smtClean="0"/>
            </a:br>
            <a:r>
              <a:rPr lang="en-US" dirty="0" smtClean="0"/>
              <a:t>Extraversion versus Introversion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3429000" y="116355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39124" y="3846499"/>
            <a:ext cx="575613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9736" y="1504950"/>
            <a:ext cx="65500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3793536" y="1515023"/>
            <a:ext cx="1540464" cy="82812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4648199" y="1894099"/>
            <a:ext cx="533401" cy="82812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16443" y="430296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3926159" y="3827833"/>
            <a:ext cx="58849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4169625" y="3623498"/>
            <a:ext cx="588491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4742320" y="3724272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8839200" y="1208528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8467160" y="4037476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8964651" y="3846499"/>
            <a:ext cx="74408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4112" y="381000"/>
            <a:ext cx="7845088" cy="692049"/>
          </a:xfrm>
        </p:spPr>
        <p:txBody>
          <a:bodyPr/>
          <a:lstStyle/>
          <a:p>
            <a:r>
              <a:rPr lang="en-US" dirty="0" smtClean="0"/>
              <a:t>Facebook study, Learned words</a:t>
            </a:r>
            <a:br>
              <a:rPr lang="en-US" dirty="0" smtClean="0"/>
            </a:br>
            <a:r>
              <a:rPr lang="en-US" dirty="0" smtClean="0"/>
              <a:t>Neuroticism versus Emotional Stability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008" y="1433310"/>
            <a:ext cx="3704577" cy="262246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32403"/>
            <a:ext cx="4102100" cy="26233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59857" y="3527850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25655" y="1077269"/>
            <a:ext cx="990600" cy="38430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824332" y="1240573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16809" y="94339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073963" y="108246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475857" y="3508814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230915" y="3660167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131098" y="383972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569263" y="3829412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068488" y="3980868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052799" y="3442923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903420" y="3655709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73385" y="1077269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59858" y="3021643"/>
            <a:ext cx="427054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961940" y="1077269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4204786" y="1286756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4942226" y="3100952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8929907" y="1357196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9081894" y="1652341"/>
            <a:ext cx="9906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9857" y="1060928"/>
            <a:ext cx="720727" cy="838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326717" y="4024420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3344391" y="3980503"/>
            <a:ext cx="990600" cy="5134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4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Schwartz et al (2013) Facebook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on labeled training data</a:t>
            </a:r>
          </a:p>
          <a:p>
            <a:pPr lvl="1"/>
            <a:r>
              <a:rPr lang="en-US" dirty="0" smtClean="0"/>
              <a:t>LIWC category counts </a:t>
            </a:r>
          </a:p>
          <a:p>
            <a:pPr lvl="1"/>
            <a:r>
              <a:rPr lang="en-US" dirty="0"/>
              <a:t>words and phrases (n-grams of size 1 to 3, passing a collocation filter </a:t>
            </a:r>
          </a:p>
          <a:p>
            <a:r>
              <a:rPr lang="en-US" dirty="0" smtClean="0"/>
              <a:t>Tested on a held-out set</a:t>
            </a:r>
          </a:p>
          <a:p>
            <a:r>
              <a:rPr lang="en-US" dirty="0" smtClean="0"/>
              <a:t>Correlations with human labels</a:t>
            </a:r>
          </a:p>
          <a:p>
            <a:pPr lvl="1"/>
            <a:r>
              <a:rPr lang="en-US" dirty="0" smtClean="0"/>
              <a:t>LIWC   .21-.29</a:t>
            </a:r>
          </a:p>
          <a:p>
            <a:pPr lvl="1"/>
            <a:r>
              <a:rPr lang="en-US" dirty="0" smtClean="0"/>
              <a:t>All Words  .29-.41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 extraction: </a:t>
            </a:r>
            <a:br>
              <a:rPr lang="en-US" dirty="0" smtClean="0"/>
            </a:br>
            <a:r>
              <a:rPr lang="en-US" dirty="0" smtClean="0"/>
              <a:t>of course it’s not just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51206"/>
            <a:ext cx="8534400" cy="3333750"/>
          </a:xfrm>
        </p:spPr>
        <p:txBody>
          <a:bodyPr/>
          <a:lstStyle/>
          <a:p>
            <a:r>
              <a:rPr lang="en-US" dirty="0" smtClean="0"/>
              <a:t>Detecting interpersonal stance in conversation</a:t>
            </a:r>
          </a:p>
          <a:p>
            <a:r>
              <a:rPr lang="en-US" dirty="0" smtClean="0"/>
              <a:t>Speed dating study, 1000 4-minute speed dates</a:t>
            </a:r>
          </a:p>
          <a:p>
            <a:r>
              <a:rPr lang="en-US" dirty="0"/>
              <a:t>S</a:t>
            </a:r>
            <a:r>
              <a:rPr lang="en-US" dirty="0" smtClean="0"/>
              <a:t>ubjects labeled </a:t>
            </a:r>
            <a:r>
              <a:rPr lang="en-US" b="1" dirty="0" smtClean="0"/>
              <a:t>selves</a:t>
            </a:r>
            <a:r>
              <a:rPr lang="en-US" dirty="0" smtClean="0"/>
              <a:t> and </a:t>
            </a:r>
            <a:r>
              <a:rPr lang="en-US" b="1" dirty="0" smtClean="0"/>
              <a:t>each other </a:t>
            </a:r>
            <a:r>
              <a:rPr lang="en-US" dirty="0" smtClean="0"/>
              <a:t>for </a:t>
            </a:r>
          </a:p>
          <a:p>
            <a:pPr lvl="2"/>
            <a:r>
              <a:rPr lang="en-US" dirty="0" smtClean="0"/>
              <a:t>friendly (each on a scale of 1-10)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wkward</a:t>
            </a:r>
          </a:p>
          <a:p>
            <a:pPr lvl="2"/>
            <a:r>
              <a:rPr lang="en-US" dirty="0"/>
              <a:t>f</a:t>
            </a:r>
            <a:r>
              <a:rPr lang="en-US" dirty="0" smtClean="0"/>
              <a:t>lirtatious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ssertive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81400" y="1123950"/>
            <a:ext cx="4535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+mn-lt"/>
              </a:rPr>
              <a:t>Ranganath</a:t>
            </a:r>
            <a:r>
              <a:rPr lang="en-US" sz="1800" dirty="0" smtClean="0">
                <a:latin typeface="+mn-lt"/>
              </a:rPr>
              <a:t> et al (2013), McFarland et al (2014)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07647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brief episode of synchronized response of all or most organismic subsystems in response to the evaluation of an </a:t>
            </a:r>
            <a:r>
              <a:rPr lang="en-US" sz="1800" dirty="0" smtClean="0">
                <a:solidFill>
                  <a:schemeClr val="bg1">
                    <a:lumMod val="75000"/>
                  </a:schemeClr>
                </a:solidFill>
              </a:rPr>
              <a:t>event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26409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839200" cy="742950"/>
          </a:xfrm>
        </p:spPr>
        <p:txBody>
          <a:bodyPr/>
          <a:lstStyle/>
          <a:p>
            <a:r>
              <a:rPr lang="en-US" dirty="0" smtClean="0"/>
              <a:t>Affect extraction</a:t>
            </a:r>
            <a:r>
              <a:rPr lang="en-US" smtClean="0"/>
              <a:t>:  of </a:t>
            </a:r>
            <a:r>
              <a:rPr lang="en-US" dirty="0" smtClean="0"/>
              <a:t>course it’s not just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42950"/>
            <a:ext cx="8534400" cy="3962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</a:t>
            </a:r>
            <a:r>
              <a:rPr lang="en-US" dirty="0" smtClean="0"/>
              <a:t>ogistic regression classifier with</a:t>
            </a:r>
          </a:p>
          <a:p>
            <a:r>
              <a:rPr lang="en-US" dirty="0" smtClean="0"/>
              <a:t>LIWC lexicons</a:t>
            </a:r>
          </a:p>
          <a:p>
            <a:r>
              <a:rPr lang="en-US" dirty="0" smtClean="0"/>
              <a:t>Other lexical features</a:t>
            </a:r>
          </a:p>
          <a:p>
            <a:pPr lvl="1"/>
            <a:r>
              <a:rPr lang="en-US" dirty="0" smtClean="0"/>
              <a:t>Lists of hedges</a:t>
            </a:r>
          </a:p>
          <a:p>
            <a:r>
              <a:rPr lang="en-US" dirty="0" smtClean="0"/>
              <a:t>Prosody (pitch and energy means and variance)</a:t>
            </a:r>
          </a:p>
          <a:p>
            <a:r>
              <a:rPr lang="en-US" dirty="0" smtClean="0"/>
              <a:t>Discourse features</a:t>
            </a:r>
          </a:p>
          <a:p>
            <a:pPr lvl="1"/>
            <a:r>
              <a:rPr lang="en-US" dirty="0" smtClean="0"/>
              <a:t>Interruptions </a:t>
            </a:r>
          </a:p>
          <a:p>
            <a:pPr lvl="1"/>
            <a:r>
              <a:rPr lang="en-US" dirty="0" smtClean="0"/>
              <a:t>Dialog acts/Adjacency pairs </a:t>
            </a:r>
          </a:p>
          <a:p>
            <a:pPr lvl="2"/>
            <a:r>
              <a:rPr lang="en-US" dirty="0" smtClean="0"/>
              <a:t>sympathy (“Oh, that’s terrible”)</a:t>
            </a:r>
          </a:p>
          <a:p>
            <a:pPr lvl="2"/>
            <a:r>
              <a:rPr lang="en-US" dirty="0" smtClean="0"/>
              <a:t>clarification question (“What?”)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ppreciations (“That’s </a:t>
            </a:r>
            <a:r>
              <a:rPr lang="en-US" dirty="0" err="1" smtClean="0"/>
              <a:t>awesom</a:t>
            </a:r>
            <a:r>
              <a:rPr lang="en-US" dirty="0" smtClean="0"/>
              <a:t>!”)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" y="4743450"/>
            <a:ext cx="3810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3876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affect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Friendliness</a:t>
            </a:r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negEmotion</a:t>
            </a:r>
            <a:endParaRPr lang="en-US" dirty="0" smtClean="0"/>
          </a:p>
          <a:p>
            <a:pPr lvl="1"/>
            <a:r>
              <a:rPr lang="en-US" dirty="0" smtClean="0"/>
              <a:t>-hedge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igher pitch</a:t>
            </a:r>
          </a:p>
          <a:p>
            <a:r>
              <a:rPr lang="en-US" dirty="0" smtClean="0"/>
              <a:t>Awkwardness</a:t>
            </a:r>
          </a:p>
          <a:p>
            <a:pPr lvl="1"/>
            <a:r>
              <a:rPr lang="en-US" dirty="0" smtClean="0"/>
              <a:t>+negation</a:t>
            </a:r>
          </a:p>
          <a:p>
            <a:pPr lvl="1"/>
            <a:r>
              <a:rPr lang="en-US" dirty="0" smtClean="0"/>
              <a:t>+hedges</a:t>
            </a:r>
          </a:p>
          <a:p>
            <a:pPr lvl="1"/>
            <a:r>
              <a:rPr lang="en-US" dirty="0" smtClean="0"/>
              <a:t>+questions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014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/>
          <a:lstStyle/>
          <a:p>
            <a:r>
              <a:rPr lang="en-US" dirty="0" smtClean="0"/>
              <a:t>Scherer’s typology of affective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381000" y="609600"/>
            <a:ext cx="8763000" cy="417195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</a:t>
            </a:r>
            <a:r>
              <a:rPr lang="en-US" sz="1800"/>
              <a:t>an </a:t>
            </a:r>
            <a:r>
              <a:rPr lang="en-US" sz="1800" smtClean="0"/>
              <a:t>event </a:t>
            </a:r>
            <a:r>
              <a:rPr lang="en-US" sz="1800" dirty="0"/>
              <a:t>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/>
              <a:t>Mood</a:t>
            </a:r>
            <a:r>
              <a:rPr lang="en-US" sz="1800" dirty="0"/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/>
              <a:t>Interpersonal stance</a:t>
            </a:r>
            <a:r>
              <a:rPr lang="en-US" sz="1800" dirty="0"/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/>
              <a:t>Attitudes</a:t>
            </a:r>
            <a:r>
              <a:rPr lang="en-US" sz="1800" dirty="0"/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/>
              <a:t>Personality traits</a:t>
            </a:r>
            <a:r>
              <a:rPr lang="en-US" sz="1800" dirty="0"/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21999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 dirty="0" smtClean="0"/>
              <a:t>The General Inquirer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/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Home page: </a:t>
            </a:r>
            <a:r>
              <a:rPr lang="en-US" dirty="0" smtClean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List of Categories: </a:t>
            </a:r>
            <a:r>
              <a:rPr lang="en-US" sz="2400" dirty="0"/>
              <a:t> </a:t>
            </a:r>
            <a:r>
              <a:rPr lang="en-US" dirty="0" smtClean="0">
                <a:hlinkClick r:id="rId3"/>
              </a:rPr>
              <a:t>http://www.wjh.harvard.edu/~inquirer/homecat.htm</a:t>
            </a:r>
            <a:endParaRPr lang="en-US" dirty="0" smtClean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 smtClean="0"/>
              <a:t>Spreadsheet: </a:t>
            </a:r>
            <a:r>
              <a:rPr lang="en-US" dirty="0" smtClean="0">
                <a:hlinkClick r:id="rId4"/>
              </a:rPr>
              <a:t>http://www.wjh.harvard.edu/~inquirer/inquirerbasic.xls</a:t>
            </a:r>
            <a:endParaRPr lang="en-US" dirty="0" smtClean="0"/>
          </a:p>
          <a:p>
            <a:r>
              <a:rPr lang="en-US" dirty="0" smtClean="0"/>
              <a:t>Categories:</a:t>
            </a:r>
          </a:p>
          <a:p>
            <a:pPr lvl="1"/>
            <a:r>
              <a:rPr lang="en-US" dirty="0" err="1" smtClean="0"/>
              <a:t>Positiv</a:t>
            </a:r>
            <a:r>
              <a:rPr lang="en-US" dirty="0" smtClean="0"/>
              <a:t> (1915 words) and </a:t>
            </a:r>
            <a:r>
              <a:rPr lang="en-US" dirty="0" err="1" smtClean="0"/>
              <a:t>Negativ</a:t>
            </a:r>
            <a:r>
              <a:rPr lang="en-US" dirty="0" smtClean="0"/>
              <a:t> (2291 words)</a:t>
            </a:r>
          </a:p>
          <a:p>
            <a:pPr lvl="1"/>
            <a:r>
              <a:rPr lang="en-US" dirty="0" smtClean="0"/>
              <a:t>Strong </a:t>
            </a:r>
            <a:r>
              <a:rPr lang="en-US" dirty="0" err="1" smtClean="0"/>
              <a:t>vs</a:t>
            </a:r>
            <a:r>
              <a:rPr lang="en-US" dirty="0" smtClean="0"/>
              <a:t> Weak, Active </a:t>
            </a:r>
            <a:r>
              <a:rPr lang="en-US" dirty="0" err="1" smtClean="0"/>
              <a:t>vs</a:t>
            </a:r>
            <a:r>
              <a:rPr lang="en-US" dirty="0" smtClean="0"/>
              <a:t> Passive, Overstated versus Understated</a:t>
            </a:r>
          </a:p>
          <a:p>
            <a:pPr lvl="1"/>
            <a:r>
              <a:rPr lang="en-US" dirty="0" smtClean="0"/>
              <a:t>Pleasure, Pain, Virtue, Vice, Motivation, Cognitive Orientation,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J.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Stone, Dexter C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S.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Smith, Daniel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M.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Ogilvie. 1966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. The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General Inquirer: A Computer Approach to Content </a:t>
            </a:r>
            <a:r>
              <a:rPr lang="en-US" sz="1400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Analysis. MIT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Press</a:t>
            </a:r>
          </a:p>
        </p:txBody>
      </p:sp>
    </p:spTree>
    <p:extLst>
      <p:ext uri="{BB962C8B-B14F-4D97-AF65-F5344CB8AC3E}">
        <p14:creationId xmlns:p14="http://schemas.microsoft.com/office/powerpoint/2010/main" val="266658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 smtClean="0"/>
              <a:t>Summary: Connotation in the lexicon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085850"/>
            <a:ext cx="8458200" cy="3695700"/>
          </a:xfrm>
        </p:spPr>
        <p:txBody>
          <a:bodyPr/>
          <a:lstStyle/>
          <a:p>
            <a:r>
              <a:rPr lang="en-US" dirty="0" smtClean="0"/>
              <a:t>Words have various </a:t>
            </a:r>
            <a:r>
              <a:rPr lang="en-US" dirty="0" err="1" smtClean="0"/>
              <a:t>connotational</a:t>
            </a:r>
            <a:r>
              <a:rPr lang="en-US" dirty="0" smtClean="0"/>
              <a:t> aspects</a:t>
            </a:r>
          </a:p>
          <a:p>
            <a:r>
              <a:rPr lang="en-US" dirty="0" smtClean="0"/>
              <a:t>Methods for building connotation lexicons</a:t>
            </a:r>
          </a:p>
          <a:p>
            <a:pPr marL="457200" lvl="1" indent="0">
              <a:buNone/>
            </a:pPr>
            <a:r>
              <a:rPr lang="en-US" dirty="0" smtClean="0"/>
              <a:t>Based on theoretical models of emotion, sentiment</a:t>
            </a:r>
          </a:p>
          <a:p>
            <a:pPr lvl="1"/>
            <a:r>
              <a:rPr lang="en-US" dirty="0" smtClean="0"/>
              <a:t>By hand (mainly using crowdsourcing)</a:t>
            </a:r>
          </a:p>
          <a:p>
            <a:pPr lvl="1"/>
            <a:r>
              <a:rPr lang="en-US" dirty="0" smtClean="0"/>
              <a:t>Semi-supervised learning from seed words</a:t>
            </a:r>
          </a:p>
          <a:p>
            <a:pPr lvl="1"/>
            <a:r>
              <a:rPr lang="en-US" dirty="0" smtClean="0"/>
              <a:t>Fully supervised (when you can find a convenient signal in the world)</a:t>
            </a:r>
          </a:p>
          <a:p>
            <a:r>
              <a:rPr lang="en-US" dirty="0" smtClean="0"/>
              <a:t>Applying lexicons to detect affect and sentiment</a:t>
            </a:r>
          </a:p>
          <a:p>
            <a:pPr lvl="1"/>
            <a:r>
              <a:rPr lang="en-US" dirty="0" smtClean="0"/>
              <a:t>Unsupervised: pick simple majority sentiment (positive/negative words)</a:t>
            </a:r>
          </a:p>
          <a:p>
            <a:pPr lvl="1"/>
            <a:r>
              <a:rPr lang="en-US" dirty="0" smtClean="0"/>
              <a:t>Supervised: learn weights for each lexical category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95250"/>
            <a:ext cx="7772400" cy="857250"/>
          </a:xfrm>
        </p:spPr>
        <p:txBody>
          <a:bodyPr/>
          <a:lstStyle/>
          <a:p>
            <a:r>
              <a:rPr lang="en-US" dirty="0" smtClean="0"/>
              <a:t>LIWC </a:t>
            </a:r>
            <a:r>
              <a:rPr lang="en-US" dirty="0"/>
              <a:t>(Linguistic Inquiry and Word Count)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819150"/>
            <a:ext cx="7924800" cy="3429000"/>
          </a:xfrm>
        </p:spPr>
        <p:txBody>
          <a:bodyPr/>
          <a:lstStyle/>
          <a:p>
            <a:pPr marL="457200" lvl="1" indent="0">
              <a:buNone/>
            </a:pPr>
            <a:r>
              <a:rPr lang="en-US" sz="1600" dirty="0" err="1">
                <a:solidFill>
                  <a:srgbClr val="28817A"/>
                </a:solidFill>
              </a:rPr>
              <a:t>Pennebaker</a:t>
            </a:r>
            <a:r>
              <a:rPr lang="en-US" sz="1600" dirty="0">
                <a:solidFill>
                  <a:srgbClr val="28817A"/>
                </a:solidFill>
              </a:rPr>
              <a:t>, J.W., Booth, R.J., &amp; Francis, M.E. (2007). Linguistic Inquiry and Word Count: LIWC 2007. Austin, </a:t>
            </a:r>
            <a:r>
              <a:rPr lang="en-US" sz="1600" dirty="0" smtClean="0">
                <a:solidFill>
                  <a:srgbClr val="28817A"/>
                </a:solidFill>
              </a:rPr>
              <a:t>TX</a:t>
            </a:r>
            <a:endParaRPr lang="en-US" sz="1600" dirty="0">
              <a:solidFill>
                <a:srgbClr val="28817A"/>
              </a:solidFill>
            </a:endParaRPr>
          </a:p>
          <a:p>
            <a:r>
              <a:rPr lang="en-US" dirty="0" smtClean="0"/>
              <a:t>Home page: </a:t>
            </a:r>
            <a:r>
              <a:rPr lang="pl-PL" dirty="0">
                <a:hlinkClick r:id="rId2"/>
              </a:rPr>
              <a:t>http://www.liwc.net</a:t>
            </a:r>
            <a:r>
              <a:rPr lang="pl-PL" dirty="0" smtClean="0">
                <a:hlinkClick r:id="rId2"/>
              </a:rPr>
              <a:t>/</a:t>
            </a:r>
            <a:endParaRPr lang="pl-PL" dirty="0" smtClean="0"/>
          </a:p>
          <a:p>
            <a:r>
              <a:rPr lang="en-US" dirty="0" smtClean="0"/>
              <a:t>2300 words, &gt;70 classes</a:t>
            </a:r>
          </a:p>
          <a:p>
            <a:r>
              <a:rPr lang="en-US" sz="2200" b="1" dirty="0" smtClean="0"/>
              <a:t>Affective Processes</a:t>
            </a:r>
          </a:p>
          <a:p>
            <a:pPr lvl="1"/>
            <a:r>
              <a:rPr lang="en-US" dirty="0" smtClean="0"/>
              <a:t>negative emotion (</a:t>
            </a:r>
            <a:r>
              <a:rPr lang="en-US" i="1" dirty="0" smtClean="0"/>
              <a:t>bad, weird, hate, problem, tough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positive emotion (</a:t>
            </a:r>
            <a:r>
              <a:rPr lang="en-US" i="1" dirty="0" smtClean="0"/>
              <a:t>love, nice, sweet</a:t>
            </a:r>
            <a:r>
              <a:rPr lang="en-US" dirty="0" smtClean="0"/>
              <a:t>)</a:t>
            </a:r>
          </a:p>
          <a:p>
            <a:r>
              <a:rPr lang="en-US" sz="2200" b="1" dirty="0" smtClean="0"/>
              <a:t>Cognitive Processes</a:t>
            </a:r>
          </a:p>
          <a:p>
            <a:pPr lvl="1"/>
            <a:r>
              <a:rPr lang="en-US" dirty="0" smtClean="0"/>
              <a:t>Tentative (</a:t>
            </a:r>
            <a:r>
              <a:rPr lang="en-US" i="1" dirty="0" smtClean="0"/>
              <a:t>maybe, perhaps, guess</a:t>
            </a:r>
            <a:r>
              <a:rPr lang="en-US" dirty="0" smtClean="0"/>
              <a:t>), Inhibition (</a:t>
            </a:r>
            <a:r>
              <a:rPr lang="en-US" i="1" dirty="0" smtClean="0"/>
              <a:t>block, constraint</a:t>
            </a:r>
            <a:r>
              <a:rPr lang="en-US" dirty="0" smtClean="0"/>
              <a:t>)</a:t>
            </a:r>
          </a:p>
          <a:p>
            <a:r>
              <a:rPr lang="en-US" sz="2200" b="1" dirty="0" smtClean="0"/>
              <a:t>Pronouns, Negation </a:t>
            </a:r>
            <a:r>
              <a:rPr lang="en-US" sz="2200" dirty="0" smtClean="0"/>
              <a:t>(</a:t>
            </a:r>
            <a:r>
              <a:rPr lang="en-US" sz="2200" i="1" dirty="0" smtClean="0"/>
              <a:t>no, never</a:t>
            </a:r>
            <a:r>
              <a:rPr lang="en-US" sz="2200" dirty="0" smtClean="0"/>
              <a:t>), </a:t>
            </a:r>
            <a:r>
              <a:rPr lang="en-US" sz="2200" b="1" dirty="0" smtClean="0"/>
              <a:t>Quantifiers </a:t>
            </a:r>
            <a:r>
              <a:rPr lang="en-US" sz="2200" dirty="0" smtClean="0"/>
              <a:t>(</a:t>
            </a:r>
            <a:r>
              <a:rPr lang="en-US" sz="2200" i="1" dirty="0" smtClean="0"/>
              <a:t>few, many</a:t>
            </a:r>
            <a:r>
              <a:rPr lang="en-US" sz="2200" dirty="0" smtClean="0"/>
              <a:t>) </a:t>
            </a:r>
          </a:p>
          <a:p>
            <a:r>
              <a:rPr lang="en-US" sz="2200" dirty="0" smtClean="0"/>
              <a:t>$30 or $90 fee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2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LP-jurafsky">
  <a:themeElements>
    <a:clrScheme name="NLP Class">
      <a:dk1>
        <a:sysClr val="windowText" lastClr="000000"/>
      </a:dk1>
      <a:lt1>
        <a:sysClr val="window" lastClr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17724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9525" cap="flat" cmpd="sng" algn="ctr">
          <a:noFill/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0021"/>
            </a:gs>
            <a:gs pos="100000">
              <a:schemeClr val="tx1"/>
            </a:gs>
          </a:gsLst>
          <a:lin ang="0" scaled="1"/>
        </a:gra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800" dirty="0">
            <a:latin typeface="+mn-lt"/>
          </a:defRPr>
        </a:defPPr>
      </a:lstStyle>
    </a:txDef>
  </a:objectDefaults>
  <a:extraClrSchemeLst>
    <a:extraClrScheme>
      <a:clrScheme name="nlp-lucida-schem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NLP-jurafsky.potx</Template>
  <TotalTime>19212</TotalTime>
  <Words>4123</Words>
  <Application>Microsoft Macintosh PowerPoint</Application>
  <PresentationFormat>On-screen Show (16:9)</PresentationFormat>
  <Paragraphs>728</Paragraphs>
  <Slides>80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93" baseType="lpstr">
      <vt:lpstr>Calibri</vt:lpstr>
      <vt:lpstr>Calibri (Headings)</vt:lpstr>
      <vt:lpstr>Courier</vt:lpstr>
      <vt:lpstr>Lucida Sans</vt:lpstr>
      <vt:lpstr>ＭＳ Ｐゴシック</vt:lpstr>
      <vt:lpstr>Tahoma</vt:lpstr>
      <vt:lpstr>Times</vt:lpstr>
      <vt:lpstr>Verdana</vt:lpstr>
      <vt:lpstr>Wingdings</vt:lpstr>
      <vt:lpstr>Arial</vt:lpstr>
      <vt:lpstr>NLP-jurafsky</vt:lpstr>
      <vt:lpstr>Worksheet</vt:lpstr>
      <vt:lpstr>Equation</vt:lpstr>
      <vt:lpstr>Computing with Affective Lexicons </vt:lpstr>
      <vt:lpstr>Affective meaning</vt:lpstr>
      <vt:lpstr>Why compute affective meaning?</vt:lpstr>
      <vt:lpstr>Connotation in the lexicon</vt:lpstr>
      <vt:lpstr>Scherer’s typology of affective states</vt:lpstr>
      <vt:lpstr>Computing with Affective Lexicons </vt:lpstr>
      <vt:lpstr>Scherer’s typology of affective states</vt:lpstr>
      <vt:lpstr>The General Inquirer</vt:lpstr>
      <vt:lpstr>LIWC (Linguistic Inquiry and Word Count)</vt:lpstr>
      <vt:lpstr>MPQA Subjectivity Cues Lexicon</vt:lpstr>
      <vt:lpstr>Bing Liu Opinion Lexicon</vt:lpstr>
      <vt:lpstr>SentiWordNet</vt:lpstr>
      <vt:lpstr>Computing with Affective Lexicons </vt:lpstr>
      <vt:lpstr>Computing with Affective Lexicons </vt:lpstr>
      <vt:lpstr>Scherer’s typology of affective states</vt:lpstr>
      <vt:lpstr>Two families of theories of emotion</vt:lpstr>
      <vt:lpstr>PowerPoint Presentation</vt:lpstr>
      <vt:lpstr>Valence/Arousal Dimensions</vt:lpstr>
      <vt:lpstr>Atomic units vs. Dimensions</vt:lpstr>
      <vt:lpstr>One emotion lexicon from each paradigm!</vt:lpstr>
      <vt:lpstr>Plutchick’s wheel of emotion</vt:lpstr>
      <vt:lpstr>NRC Word-Emotion Association Lexicon</vt:lpstr>
      <vt:lpstr>The AMT Hit</vt:lpstr>
      <vt:lpstr>Lexicon of valence, arousal, and dominance</vt:lpstr>
      <vt:lpstr>Lexicon of valence, arousal, and dominance</vt:lpstr>
      <vt:lpstr>Lexicon of valence, arousal, and dominance: Examples</vt:lpstr>
      <vt:lpstr>Concreteness versus abstractness</vt:lpstr>
      <vt:lpstr>Concreteness versus abstractness</vt:lpstr>
      <vt:lpstr>Perceptual Strength Norms</vt:lpstr>
      <vt:lpstr>Computing with Affective Lexicons </vt:lpstr>
      <vt:lpstr>Semi-supervised learning of lexicons</vt:lpstr>
      <vt:lpstr>Hatzivassiloglou and McKeown intuition for identifying word polarity</vt:lpstr>
      <vt:lpstr>Hatzivassiloglou &amp; McKeown 1997 Step 1</vt:lpstr>
      <vt:lpstr>Hatzivassiloglou &amp; McKeown 1997 Step 2</vt:lpstr>
      <vt:lpstr>Hatzivassiloglou &amp; McKeown 1997 Step 3</vt:lpstr>
      <vt:lpstr>Hatzivassiloglou &amp; McKeown 1997 Step 4</vt:lpstr>
      <vt:lpstr>Output polarity lexicon</vt:lpstr>
      <vt:lpstr>Output polarity lexicon</vt:lpstr>
      <vt:lpstr>Turney Algorithm</vt:lpstr>
      <vt:lpstr>Extract two-word phrases with adjectives</vt:lpstr>
      <vt:lpstr>How to measure polarity of a phrase?</vt:lpstr>
      <vt:lpstr>Pointwise Mutual Information</vt:lpstr>
      <vt:lpstr>Pointwise Mutual Information</vt:lpstr>
      <vt:lpstr>How to Estimate Pointwise Mutual Information</vt:lpstr>
      <vt:lpstr>Does phrase appear more with “poor” or “excellent”?</vt:lpstr>
      <vt:lpstr>Phrases from a thumbs-up review</vt:lpstr>
      <vt:lpstr>Phrases from a thumbs-down review</vt:lpstr>
      <vt:lpstr>Results of Turney algorithm</vt:lpstr>
      <vt:lpstr>Using WordNet to learn polarity</vt:lpstr>
      <vt:lpstr>Summary on semi-supervised lexicon learning</vt:lpstr>
      <vt:lpstr>Computing with Affective Lexicons </vt:lpstr>
      <vt:lpstr>Learn word sentiment supervised by online review scores</vt:lpstr>
      <vt:lpstr>Analyzing the polarity of each word in IMDB</vt:lpstr>
      <vt:lpstr>“Potts diagrams”</vt:lpstr>
      <vt:lpstr>Or use regression coefficients to weight words</vt:lpstr>
      <vt:lpstr>Computing with Affective Lexicons </vt:lpstr>
      <vt:lpstr>Lexicons for detecting document affect: Simplest unsupervised method</vt:lpstr>
      <vt:lpstr>Lexicons for detecting document affect: Simplest supervised method</vt:lpstr>
      <vt:lpstr>Computing with Affective Lexicons </vt:lpstr>
      <vt:lpstr>Sample affective task: personality detection </vt:lpstr>
      <vt:lpstr>Scherer’s typology of affective states</vt:lpstr>
      <vt:lpstr>The Big Five Dimensions of Personality</vt:lpstr>
      <vt:lpstr>Various text corpora labeled for personality of author</vt:lpstr>
      <vt:lpstr>Ears (speech) corpus (Mehl et al.)</vt:lpstr>
      <vt:lpstr>Essays corpus (Pennebaker and King)</vt:lpstr>
      <vt:lpstr>Classifiers</vt:lpstr>
      <vt:lpstr>Sample LIWC Features</vt:lpstr>
      <vt:lpstr>Normalizing LIWC category features (Schwartz et al 2013, Facebook study)</vt:lpstr>
      <vt:lpstr>Sample results</vt:lpstr>
      <vt:lpstr>Decision tree for predicting extraversion in essay corpus (Mairesse et al)</vt:lpstr>
      <vt:lpstr>Using all words instead of lexicons Facebook study</vt:lpstr>
      <vt:lpstr>Facebook study, Learned words,  Extraversion versus Introversion</vt:lpstr>
      <vt:lpstr>Facebook study, Learned words Neuroticism versus Emotional Stability</vt:lpstr>
      <vt:lpstr>Evaluating Schwartz et al (2013) Facebook Classifier</vt:lpstr>
      <vt:lpstr>Affect extraction:  of course it’s not just the lexicon</vt:lpstr>
      <vt:lpstr>Scherer’s typology of affective states</vt:lpstr>
      <vt:lpstr>Affect extraction:  of course it’s not just the lexicon</vt:lpstr>
      <vt:lpstr>Results on affect extraction</vt:lpstr>
      <vt:lpstr>Scherer’s typology of affective states</vt:lpstr>
      <vt:lpstr>Summary: Connotation in the lexicon</vt:lpstr>
    </vt:vector>
  </TitlesOfParts>
  <Company>Stanford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Microsoft Office User</cp:lastModifiedBy>
  <cp:revision>458</cp:revision>
  <cp:lastPrinted>2012-01-23T20:23:20Z</cp:lastPrinted>
  <dcterms:created xsi:type="dcterms:W3CDTF">2010-04-19T15:31:24Z</dcterms:created>
  <dcterms:modified xsi:type="dcterms:W3CDTF">2015-07-14T13:06:44Z</dcterms:modified>
</cp:coreProperties>
</file>

<file path=docProps/thumbnail.jpeg>
</file>